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4"/>
  </p:sldMasterIdLst>
  <p:notesMasterIdLst>
    <p:notesMasterId r:id="rId19"/>
  </p:notesMasterIdLst>
  <p:sldIdLst>
    <p:sldId id="323" r:id="rId5"/>
    <p:sldId id="257" r:id="rId6"/>
    <p:sldId id="370" r:id="rId7"/>
    <p:sldId id="377" r:id="rId8"/>
    <p:sldId id="376" r:id="rId9"/>
    <p:sldId id="378" r:id="rId10"/>
    <p:sldId id="375" r:id="rId11"/>
    <p:sldId id="293" r:id="rId12"/>
    <p:sldId id="380" r:id="rId13"/>
    <p:sldId id="374" r:id="rId14"/>
    <p:sldId id="373" r:id="rId15"/>
    <p:sldId id="371" r:id="rId16"/>
    <p:sldId id="379" r:id="rId17"/>
    <p:sldId id="28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BFBFB"/>
    <a:srgbClr val="F9F9F9"/>
    <a:srgbClr val="C8BEA5"/>
    <a:srgbClr val="F8F8F8"/>
    <a:srgbClr val="F6F6F6"/>
    <a:srgbClr val="0000FF"/>
    <a:srgbClr val="FF0000"/>
    <a:srgbClr val="3399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F4CD2-A382-4C54-98E3-A9D46DAEA392}" v="204" dt="2025-10-27T23:17:43.8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4777" autoAdjust="0"/>
  </p:normalViewPr>
  <p:slideViewPr>
    <p:cSldViewPr snapToGrid="0">
      <p:cViewPr varScale="1">
        <p:scale>
          <a:sx n="74" d="100"/>
          <a:sy n="74" d="100"/>
        </p:scale>
        <p:origin x="1145" y="51"/>
      </p:cViewPr>
      <p:guideLst/>
    </p:cSldViewPr>
  </p:slideViewPr>
  <p:notesTextViewPr>
    <p:cViewPr>
      <p:scale>
        <a:sx n="3" d="2"/>
        <a:sy n="3" d="2"/>
      </p:scale>
      <p:origin x="-34"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custSel modSld">
      <pc:chgData name="Heidi Schneider" userId="d04c962a-8450-4fd9-b1ff-442e3d3ea2e5" providerId="ADAL" clId="{79EDD41D-44E5-4D84-BEB9-F58F110BBF61}" dt="2025-10-27T23:18:34.956" v="7144" actId="207"/>
      <pc:docMkLst>
        <pc:docMk/>
      </pc:docMkLst>
      <pc:sldChg chg="modSp mod modNotesTx">
        <pc:chgData name="Heidi Schneider" userId="d04c962a-8450-4fd9-b1ff-442e3d3ea2e5" providerId="ADAL" clId="{79EDD41D-44E5-4D84-BEB9-F58F110BBF61}" dt="2025-10-27T22:20:57.559" v="337" actId="1076"/>
        <pc:sldMkLst>
          <pc:docMk/>
          <pc:sldMk cId="376303759" sldId="257"/>
        </pc:sldMkLst>
        <pc:grpChg chg="mod">
          <ac:chgData name="Heidi Schneider" userId="d04c962a-8450-4fd9-b1ff-442e3d3ea2e5" providerId="ADAL" clId="{79EDD41D-44E5-4D84-BEB9-F58F110BBF61}" dt="2025-10-27T22:20:57.559" v="337" actId="1076"/>
          <ac:grpSpMkLst>
            <pc:docMk/>
            <pc:sldMk cId="376303759" sldId="257"/>
            <ac:grpSpMk id="25" creationId="{2CF6D6AC-DB74-3D81-EFC0-925A1FB8E7D7}"/>
          </ac:grpSpMkLst>
        </pc:grpChg>
        <pc:grpChg chg="mod">
          <ac:chgData name="Heidi Schneider" userId="d04c962a-8450-4fd9-b1ff-442e3d3ea2e5" providerId="ADAL" clId="{79EDD41D-44E5-4D84-BEB9-F58F110BBF61}" dt="2025-10-27T22:20:57.559" v="337" actId="1076"/>
          <ac:grpSpMkLst>
            <pc:docMk/>
            <pc:sldMk cId="376303759" sldId="257"/>
            <ac:grpSpMk id="26" creationId="{4575D355-D4F8-3F7C-43C3-4B4A68AF1BD3}"/>
          </ac:grpSpMkLst>
        </pc:grpChg>
        <pc:grpChg chg="mod">
          <ac:chgData name="Heidi Schneider" userId="d04c962a-8450-4fd9-b1ff-442e3d3ea2e5" providerId="ADAL" clId="{79EDD41D-44E5-4D84-BEB9-F58F110BBF61}" dt="2025-10-27T22:20:57.559" v="337" actId="1076"/>
          <ac:grpSpMkLst>
            <pc:docMk/>
            <pc:sldMk cId="376303759" sldId="257"/>
            <ac:grpSpMk id="27" creationId="{830248CA-F2B2-1C4C-7B94-18C36C7D4DD1}"/>
          </ac:grpSpMkLst>
        </pc:grpChg>
      </pc:sldChg>
      <pc:sldChg chg="modNotesTx">
        <pc:chgData name="Heidi Schneider" userId="d04c962a-8450-4fd9-b1ff-442e3d3ea2e5" providerId="ADAL" clId="{79EDD41D-44E5-4D84-BEB9-F58F110BBF61}" dt="2025-10-27T22:43:14.782" v="3791" actId="20577"/>
        <pc:sldMkLst>
          <pc:docMk/>
          <pc:sldMk cId="3545079705" sldId="293"/>
        </pc:sldMkLst>
      </pc:sldChg>
      <pc:sldChg chg="modSp mod modAnim modNotesTx">
        <pc:chgData name="Heidi Schneider" userId="d04c962a-8450-4fd9-b1ff-442e3d3ea2e5" providerId="ADAL" clId="{79EDD41D-44E5-4D84-BEB9-F58F110BBF61}" dt="2025-10-27T23:13:14.180" v="7098" actId="1076"/>
        <pc:sldMkLst>
          <pc:docMk/>
          <pc:sldMk cId="1277964315" sldId="370"/>
        </pc:sldMkLst>
        <pc:spChg chg="mod">
          <ac:chgData name="Heidi Schneider" userId="d04c962a-8450-4fd9-b1ff-442e3d3ea2e5" providerId="ADAL" clId="{79EDD41D-44E5-4D84-BEB9-F58F110BBF61}" dt="2025-10-27T23:13:14.180" v="7098" actId="1076"/>
          <ac:spMkLst>
            <pc:docMk/>
            <pc:sldMk cId="1277964315" sldId="370"/>
            <ac:spMk id="3" creationId="{84E85E9E-67E3-44B8-99C1-53F397BC8CB2}"/>
          </ac:spMkLst>
        </pc:spChg>
      </pc:sldChg>
      <pc:sldChg chg="modSp mod modAnim modNotesTx">
        <pc:chgData name="Heidi Schneider" userId="d04c962a-8450-4fd9-b1ff-442e3d3ea2e5" providerId="ADAL" clId="{79EDD41D-44E5-4D84-BEB9-F58F110BBF61}" dt="2025-10-27T23:18:34.956" v="7144" actId="207"/>
        <pc:sldMkLst>
          <pc:docMk/>
          <pc:sldMk cId="1774411025" sldId="371"/>
        </pc:sldMkLst>
        <pc:spChg chg="mod">
          <ac:chgData name="Heidi Schneider" userId="d04c962a-8450-4fd9-b1ff-442e3d3ea2e5" providerId="ADAL" clId="{79EDD41D-44E5-4D84-BEB9-F58F110BBF61}" dt="2025-10-27T23:18:34.956" v="7144" actId="207"/>
          <ac:spMkLst>
            <pc:docMk/>
            <pc:sldMk cId="1774411025" sldId="371"/>
            <ac:spMk id="3" creationId="{84E85E9E-67E3-44B8-99C1-53F397BC8CB2}"/>
          </ac:spMkLst>
        </pc:spChg>
      </pc:sldChg>
      <pc:sldChg chg="modSp mod modAnim modNotesTx">
        <pc:chgData name="Heidi Schneider" userId="d04c962a-8450-4fd9-b1ff-442e3d3ea2e5" providerId="ADAL" clId="{79EDD41D-44E5-4D84-BEB9-F58F110BBF61}" dt="2025-10-27T23:05:33.642" v="6542"/>
        <pc:sldMkLst>
          <pc:docMk/>
          <pc:sldMk cId="2003842700" sldId="373"/>
        </pc:sldMkLst>
        <pc:spChg chg="mod">
          <ac:chgData name="Heidi Schneider" userId="d04c962a-8450-4fd9-b1ff-442e3d3ea2e5" providerId="ADAL" clId="{79EDD41D-44E5-4D84-BEB9-F58F110BBF61}" dt="2025-10-27T23:03:33.206" v="6265" actId="20577"/>
          <ac:spMkLst>
            <pc:docMk/>
            <pc:sldMk cId="2003842700" sldId="373"/>
            <ac:spMk id="3" creationId="{84E85E9E-67E3-44B8-99C1-53F397BC8CB2}"/>
          </ac:spMkLst>
        </pc:spChg>
      </pc:sldChg>
      <pc:sldChg chg="modSp mod setBg modAnim modNotesTx">
        <pc:chgData name="Heidi Schneider" userId="d04c962a-8450-4fd9-b1ff-442e3d3ea2e5" providerId="ADAL" clId="{79EDD41D-44E5-4D84-BEB9-F58F110BBF61}" dt="2025-10-27T23:17:53.052" v="7138" actId="207"/>
        <pc:sldMkLst>
          <pc:docMk/>
          <pc:sldMk cId="1113653862" sldId="374"/>
        </pc:sldMkLst>
        <pc:spChg chg="mod">
          <ac:chgData name="Heidi Schneider" userId="d04c962a-8450-4fd9-b1ff-442e3d3ea2e5" providerId="ADAL" clId="{79EDD41D-44E5-4D84-BEB9-F58F110BBF61}" dt="2025-10-27T23:17:53.052" v="7138" actId="207"/>
          <ac:spMkLst>
            <pc:docMk/>
            <pc:sldMk cId="1113653862" sldId="374"/>
            <ac:spMk id="3" creationId="{84E85E9E-67E3-44B8-99C1-53F397BC8CB2}"/>
          </ac:spMkLst>
        </pc:spChg>
      </pc:sldChg>
      <pc:sldChg chg="modSp mod modAnim modNotesTx">
        <pc:chgData name="Heidi Schneider" userId="d04c962a-8450-4fd9-b1ff-442e3d3ea2e5" providerId="ADAL" clId="{79EDD41D-44E5-4D84-BEB9-F58F110BBF61}" dt="2025-10-27T23:16:16.407" v="7129"/>
        <pc:sldMkLst>
          <pc:docMk/>
          <pc:sldMk cId="1535675934" sldId="375"/>
        </pc:sldMkLst>
        <pc:spChg chg="mod">
          <ac:chgData name="Heidi Schneider" userId="d04c962a-8450-4fd9-b1ff-442e3d3ea2e5" providerId="ADAL" clId="{79EDD41D-44E5-4D84-BEB9-F58F110BBF61}" dt="2025-10-27T23:15:11.639" v="7113" actId="1076"/>
          <ac:spMkLst>
            <pc:docMk/>
            <pc:sldMk cId="1535675934" sldId="375"/>
            <ac:spMk id="4" creationId="{95CFA16B-A6EE-9471-C71D-AB2451E13D11}"/>
          </ac:spMkLst>
        </pc:spChg>
      </pc:sldChg>
      <pc:sldChg chg="modSp mod modAnim modNotesTx">
        <pc:chgData name="Heidi Schneider" userId="d04c962a-8450-4fd9-b1ff-442e3d3ea2e5" providerId="ADAL" clId="{79EDD41D-44E5-4D84-BEB9-F58F110BBF61}" dt="2025-10-27T23:14:19.834" v="7105" actId="14100"/>
        <pc:sldMkLst>
          <pc:docMk/>
          <pc:sldMk cId="2493955182" sldId="376"/>
        </pc:sldMkLst>
        <pc:spChg chg="mod">
          <ac:chgData name="Heidi Schneider" userId="d04c962a-8450-4fd9-b1ff-442e3d3ea2e5" providerId="ADAL" clId="{79EDD41D-44E5-4D84-BEB9-F58F110BBF61}" dt="2025-10-27T23:14:12.085" v="7103" actId="14100"/>
          <ac:spMkLst>
            <pc:docMk/>
            <pc:sldMk cId="2493955182" sldId="376"/>
            <ac:spMk id="2" creationId="{22E677EA-9A28-471D-8BC9-0068E9EB4600}"/>
          </ac:spMkLst>
        </pc:spChg>
        <pc:spChg chg="mod">
          <ac:chgData name="Heidi Schneider" userId="d04c962a-8450-4fd9-b1ff-442e3d3ea2e5" providerId="ADAL" clId="{79EDD41D-44E5-4D84-BEB9-F58F110BBF61}" dt="2025-10-27T23:14:19.834" v="7105" actId="14100"/>
          <ac:spMkLst>
            <pc:docMk/>
            <pc:sldMk cId="2493955182" sldId="376"/>
            <ac:spMk id="3" creationId="{84E85E9E-67E3-44B8-99C1-53F397BC8CB2}"/>
          </ac:spMkLst>
        </pc:spChg>
      </pc:sldChg>
      <pc:sldChg chg="modSp mod modAnim modNotesTx">
        <pc:chgData name="Heidi Schneider" userId="d04c962a-8450-4fd9-b1ff-442e3d3ea2e5" providerId="ADAL" clId="{79EDD41D-44E5-4D84-BEB9-F58F110BBF61}" dt="2025-10-27T23:13:56.197" v="7102" actId="27636"/>
        <pc:sldMkLst>
          <pc:docMk/>
          <pc:sldMk cId="797705633" sldId="377"/>
        </pc:sldMkLst>
        <pc:spChg chg="mod">
          <ac:chgData name="Heidi Schneider" userId="d04c962a-8450-4fd9-b1ff-442e3d3ea2e5" providerId="ADAL" clId="{79EDD41D-44E5-4D84-BEB9-F58F110BBF61}" dt="2025-10-27T23:13:56.197" v="7102" actId="27636"/>
          <ac:spMkLst>
            <pc:docMk/>
            <pc:sldMk cId="797705633" sldId="377"/>
            <ac:spMk id="3" creationId="{84E85E9E-67E3-44B8-99C1-53F397BC8CB2}"/>
          </ac:spMkLst>
        </pc:spChg>
      </pc:sldChg>
      <pc:sldChg chg="modSp mod modAnim modNotesTx">
        <pc:chgData name="Heidi Schneider" userId="d04c962a-8450-4fd9-b1ff-442e3d3ea2e5" providerId="ADAL" clId="{79EDD41D-44E5-4D84-BEB9-F58F110BBF61}" dt="2025-10-27T23:14:38.474" v="7109" actId="14100"/>
        <pc:sldMkLst>
          <pc:docMk/>
          <pc:sldMk cId="3842359898" sldId="378"/>
        </pc:sldMkLst>
        <pc:spChg chg="mod">
          <ac:chgData name="Heidi Schneider" userId="d04c962a-8450-4fd9-b1ff-442e3d3ea2e5" providerId="ADAL" clId="{79EDD41D-44E5-4D84-BEB9-F58F110BBF61}" dt="2025-10-27T23:14:31.928" v="7107" actId="1076"/>
          <ac:spMkLst>
            <pc:docMk/>
            <pc:sldMk cId="3842359898" sldId="378"/>
            <ac:spMk id="2" creationId="{22E677EA-9A28-471D-8BC9-0068E9EB4600}"/>
          </ac:spMkLst>
        </pc:spChg>
        <pc:spChg chg="mod">
          <ac:chgData name="Heidi Schneider" userId="d04c962a-8450-4fd9-b1ff-442e3d3ea2e5" providerId="ADAL" clId="{79EDD41D-44E5-4D84-BEB9-F58F110BBF61}" dt="2025-10-27T23:14:38.474" v="7109" actId="14100"/>
          <ac:spMkLst>
            <pc:docMk/>
            <pc:sldMk cId="3842359898" sldId="378"/>
            <ac:spMk id="3" creationId="{84E85E9E-67E3-44B8-99C1-53F397BC8CB2}"/>
          </ac:spMkLst>
        </pc:spChg>
      </pc:sldChg>
      <pc:sldChg chg="modSp mod modAnim modNotesTx">
        <pc:chgData name="Heidi Schneider" userId="d04c962a-8450-4fd9-b1ff-442e3d3ea2e5" providerId="ADAL" clId="{79EDD41D-44E5-4D84-BEB9-F58F110BBF61}" dt="2025-10-27T23:12:20.195" v="7079"/>
        <pc:sldMkLst>
          <pc:docMk/>
          <pc:sldMk cId="401559361" sldId="379"/>
        </pc:sldMkLst>
        <pc:spChg chg="mod">
          <ac:chgData name="Heidi Schneider" userId="d04c962a-8450-4fd9-b1ff-442e3d3ea2e5" providerId="ADAL" clId="{79EDD41D-44E5-4D84-BEB9-F58F110BBF61}" dt="2025-10-27T23:12:10.913" v="7076" actId="1076"/>
          <ac:spMkLst>
            <pc:docMk/>
            <pc:sldMk cId="401559361" sldId="379"/>
            <ac:spMk id="3" creationId="{84E85E9E-67E3-44B8-99C1-53F397BC8CB2}"/>
          </ac:spMkLst>
        </pc:spChg>
      </pc:sldChg>
      <pc:sldChg chg="delSp modSp mod modAnim modNotesTx">
        <pc:chgData name="Heidi Schneider" userId="d04c962a-8450-4fd9-b1ff-442e3d3ea2e5" providerId="ADAL" clId="{79EDD41D-44E5-4D84-BEB9-F58F110BBF61}" dt="2025-10-27T23:16:43.865" v="7131" actId="14100"/>
        <pc:sldMkLst>
          <pc:docMk/>
          <pc:sldMk cId="2463731331" sldId="380"/>
        </pc:sldMkLst>
        <pc:spChg chg="mod topLvl">
          <ac:chgData name="Heidi Schneider" userId="d04c962a-8450-4fd9-b1ff-442e3d3ea2e5" providerId="ADAL" clId="{79EDD41D-44E5-4D84-BEB9-F58F110BBF61}" dt="2025-10-27T22:55:52.730" v="5790" actId="165"/>
          <ac:spMkLst>
            <pc:docMk/>
            <pc:sldMk cId="2463731331" sldId="380"/>
            <ac:spMk id="5" creationId="{3758CCEB-5043-4582-2BD5-C9087533FFC7}"/>
          </ac:spMkLst>
        </pc:spChg>
        <pc:spChg chg="mod topLvl">
          <ac:chgData name="Heidi Schneider" userId="d04c962a-8450-4fd9-b1ff-442e3d3ea2e5" providerId="ADAL" clId="{79EDD41D-44E5-4D84-BEB9-F58F110BBF61}" dt="2025-10-27T22:55:52.730" v="5790" actId="165"/>
          <ac:spMkLst>
            <pc:docMk/>
            <pc:sldMk cId="2463731331" sldId="380"/>
            <ac:spMk id="6" creationId="{FF4A6564-6E70-78A9-6581-EE7DD3DF94D0}"/>
          </ac:spMkLst>
        </pc:spChg>
        <pc:spChg chg="mod topLvl">
          <ac:chgData name="Heidi Schneider" userId="d04c962a-8450-4fd9-b1ff-442e3d3ea2e5" providerId="ADAL" clId="{79EDD41D-44E5-4D84-BEB9-F58F110BBF61}" dt="2025-10-27T22:55:52.730" v="5790" actId="165"/>
          <ac:spMkLst>
            <pc:docMk/>
            <pc:sldMk cId="2463731331" sldId="380"/>
            <ac:spMk id="9" creationId="{4925EBE9-783D-6A6B-4A26-BB097A8DAB8E}"/>
          </ac:spMkLst>
        </pc:spChg>
        <pc:spChg chg="mod topLvl">
          <ac:chgData name="Heidi Schneider" userId="d04c962a-8450-4fd9-b1ff-442e3d3ea2e5" providerId="ADAL" clId="{79EDD41D-44E5-4D84-BEB9-F58F110BBF61}" dt="2025-10-27T22:55:52.730" v="5790" actId="165"/>
          <ac:spMkLst>
            <pc:docMk/>
            <pc:sldMk cId="2463731331" sldId="380"/>
            <ac:spMk id="10" creationId="{923AF9DD-5BA8-4532-DAB1-97146C777D5D}"/>
          </ac:spMkLst>
        </pc:spChg>
        <pc:spChg chg="mod topLvl">
          <ac:chgData name="Heidi Schneider" userId="d04c962a-8450-4fd9-b1ff-442e3d3ea2e5" providerId="ADAL" clId="{79EDD41D-44E5-4D84-BEB9-F58F110BBF61}" dt="2025-10-27T22:55:52.730" v="5790" actId="165"/>
          <ac:spMkLst>
            <pc:docMk/>
            <pc:sldMk cId="2463731331" sldId="380"/>
            <ac:spMk id="11" creationId="{0752566B-9A10-FA42-51F1-4A430C3E5285}"/>
          </ac:spMkLst>
        </pc:spChg>
        <pc:spChg chg="mod topLvl">
          <ac:chgData name="Heidi Schneider" userId="d04c962a-8450-4fd9-b1ff-442e3d3ea2e5" providerId="ADAL" clId="{79EDD41D-44E5-4D84-BEB9-F58F110BBF61}" dt="2025-10-27T22:55:52.730" v="5790" actId="165"/>
          <ac:spMkLst>
            <pc:docMk/>
            <pc:sldMk cId="2463731331" sldId="380"/>
            <ac:spMk id="12" creationId="{002632E7-83CE-A215-5498-5918357648F9}"/>
          </ac:spMkLst>
        </pc:spChg>
        <pc:spChg chg="mod topLvl">
          <ac:chgData name="Heidi Schneider" userId="d04c962a-8450-4fd9-b1ff-442e3d3ea2e5" providerId="ADAL" clId="{79EDD41D-44E5-4D84-BEB9-F58F110BBF61}" dt="2025-10-27T22:55:52.730" v="5790" actId="165"/>
          <ac:spMkLst>
            <pc:docMk/>
            <pc:sldMk cId="2463731331" sldId="380"/>
            <ac:spMk id="14" creationId="{CE618EF1-ECE7-4A2E-1015-14705A1A4401}"/>
          </ac:spMkLst>
        </pc:spChg>
        <pc:spChg chg="mod topLvl">
          <ac:chgData name="Heidi Schneider" userId="d04c962a-8450-4fd9-b1ff-442e3d3ea2e5" providerId="ADAL" clId="{79EDD41D-44E5-4D84-BEB9-F58F110BBF61}" dt="2025-10-27T22:55:52.730" v="5790" actId="165"/>
          <ac:spMkLst>
            <pc:docMk/>
            <pc:sldMk cId="2463731331" sldId="380"/>
            <ac:spMk id="17" creationId="{52767261-27F5-5E12-BC69-364133FA98B3}"/>
          </ac:spMkLst>
        </pc:spChg>
        <pc:spChg chg="mod topLvl">
          <ac:chgData name="Heidi Schneider" userId="d04c962a-8450-4fd9-b1ff-442e3d3ea2e5" providerId="ADAL" clId="{79EDD41D-44E5-4D84-BEB9-F58F110BBF61}" dt="2025-10-27T22:55:52.730" v="5790" actId="165"/>
          <ac:spMkLst>
            <pc:docMk/>
            <pc:sldMk cId="2463731331" sldId="380"/>
            <ac:spMk id="18" creationId="{DB53E211-C257-DB66-88C9-33D364298872}"/>
          </ac:spMkLst>
        </pc:spChg>
        <pc:spChg chg="mod topLvl">
          <ac:chgData name="Heidi Schneider" userId="d04c962a-8450-4fd9-b1ff-442e3d3ea2e5" providerId="ADAL" clId="{79EDD41D-44E5-4D84-BEB9-F58F110BBF61}" dt="2025-10-27T22:55:52.730" v="5790" actId="165"/>
          <ac:spMkLst>
            <pc:docMk/>
            <pc:sldMk cId="2463731331" sldId="380"/>
            <ac:spMk id="20" creationId="{26BB8E57-9DCB-4021-DEFB-AADA5F7AE1E0}"/>
          </ac:spMkLst>
        </pc:spChg>
        <pc:spChg chg="mod">
          <ac:chgData name="Heidi Schneider" userId="d04c962a-8450-4fd9-b1ff-442e3d3ea2e5" providerId="ADAL" clId="{79EDD41D-44E5-4D84-BEB9-F58F110BBF61}" dt="2025-10-27T23:16:43.865" v="7131" actId="14100"/>
          <ac:spMkLst>
            <pc:docMk/>
            <pc:sldMk cId="2463731331" sldId="380"/>
            <ac:spMk id="2772" creationId="{E7B507A9-E7C5-D1E3-0ED4-2FEEBBD4D858}"/>
          </ac:spMkLst>
        </pc:spChg>
        <pc:graphicFrameChg chg="mod">
          <ac:chgData name="Heidi Schneider" userId="d04c962a-8450-4fd9-b1ff-442e3d3ea2e5" providerId="ADAL" clId="{79EDD41D-44E5-4D84-BEB9-F58F110BBF61}" dt="2025-10-27T22:45:09.281" v="3955"/>
          <ac:graphicFrameMkLst>
            <pc:docMk/>
            <pc:sldMk cId="2463731331" sldId="380"/>
            <ac:graphicFrameMk id="2" creationId="{9BE509CF-6F71-C22B-237B-259D215B804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10/27/2025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The purpose of the training is to provide an overview of the steps of procurement and the basic level of understanding of the various types of contracts.</a:t>
            </a:r>
          </a:p>
          <a:p>
            <a:endParaRPr lang="en-US" i="1" dirty="0"/>
          </a:p>
          <a:p>
            <a:r>
              <a:rPr lang="en-US" i="1"/>
              <a:t>Training Time: 30 min</a:t>
            </a:r>
            <a:endParaRPr lang="en-US" i="1" dirty="0"/>
          </a:p>
          <a:p>
            <a:endParaRPr lang="en-US" i="1" dirty="0"/>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PM has several responsibilities in the scope process of a contract. </a:t>
            </a:r>
          </a:p>
          <a:p>
            <a:endParaRPr lang="en-US" dirty="0"/>
          </a:p>
          <a:p>
            <a:r>
              <a:rPr lang="en-US" dirty="0"/>
              <a:t>(click 1) The </a:t>
            </a:r>
            <a:r>
              <a:rPr lang="en-US" sz="1200" dirty="0">
                <a:latin typeface="Arial"/>
                <a:cs typeface="Arial"/>
              </a:rPr>
              <a:t>GDOT PM consultant coordinates with consultant PM to determine scope of work required</a:t>
            </a:r>
          </a:p>
          <a:p>
            <a:endParaRPr lang="en-US" sz="1200" dirty="0">
              <a:latin typeface="Arial"/>
              <a:cs typeface="Arial"/>
            </a:endParaRPr>
          </a:p>
          <a:p>
            <a:r>
              <a:rPr lang="en-US" sz="1200" dirty="0">
                <a:latin typeface="Arial"/>
                <a:cs typeface="Arial"/>
              </a:rPr>
              <a:t>(click 2)  The PM develops the draft scope, task list and assumptions</a:t>
            </a:r>
          </a:p>
          <a:p>
            <a:endParaRPr lang="en-US" sz="1200" dirty="0">
              <a:latin typeface="Arial"/>
              <a:cs typeface="Arial"/>
            </a:endParaRPr>
          </a:p>
          <a:p>
            <a:r>
              <a:rPr lang="en-US" sz="1200" dirty="0">
                <a:latin typeface="Arial"/>
                <a:cs typeface="Arial"/>
              </a:rPr>
              <a:t>(click 3) The GDOT PM uploads draft scope, task list and assumptions into ProjectWise for GDOT SME review prior to scoping meeting</a:t>
            </a:r>
          </a:p>
          <a:p>
            <a:endParaRPr lang="en-US" sz="1200" dirty="0">
              <a:latin typeface="Arial"/>
              <a:cs typeface="Arial"/>
            </a:endParaRPr>
          </a:p>
          <a:p>
            <a:r>
              <a:rPr lang="en-US" sz="1200" dirty="0">
                <a:latin typeface="Arial"/>
                <a:cs typeface="Arial"/>
              </a:rPr>
              <a:t>(click 4) GDOT PM conducts Scoping meeting</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3877504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scope concurrence process involves the </a:t>
            </a:r>
            <a:r>
              <a:rPr lang="en-US" sz="1200" dirty="0">
                <a:latin typeface="Arial"/>
                <a:cs typeface="Arial"/>
              </a:rPr>
              <a:t>GDOT PM Uploading FINAL DRAFT Scope and assumptions into ProjectWise for GDOT SMEs. It is the final scope because it has not been negotiated by the Office of Procurement. Therefore, it is still a version of the draft scope. </a:t>
            </a:r>
          </a:p>
          <a:p>
            <a:endParaRPr lang="en-US" sz="900" dirty="0">
              <a:latin typeface="Arial"/>
              <a:cs typeface="Arial"/>
            </a:endParaRPr>
          </a:p>
          <a:p>
            <a:r>
              <a:rPr lang="en-US" sz="1200" dirty="0">
                <a:latin typeface="Arial"/>
                <a:cs typeface="Arial"/>
              </a:rPr>
              <a:t>(click 2) After the final draft scope is available on ProjectWise, the GDOT SMEs will review it one last time and provide email concurrence for scope and assumptions</a:t>
            </a:r>
          </a:p>
          <a:p>
            <a:endParaRPr lang="en-US" sz="1200" dirty="0">
              <a:latin typeface="Arial"/>
              <a:cs typeface="Arial"/>
            </a:endParaRPr>
          </a:p>
          <a:p>
            <a:r>
              <a:rPr lang="en-US" sz="1200" dirty="0">
                <a:latin typeface="Arial"/>
                <a:cs typeface="Arial"/>
              </a:rPr>
              <a:t>(click 3) After concurrence has been received from all of the GDOT SMEs, the SMEs, will enter the man hours for each task in the cost proposal. </a:t>
            </a:r>
          </a:p>
          <a:p>
            <a:endParaRPr lang="en-US" sz="900" dirty="0">
              <a:latin typeface="Arial"/>
              <a:cs typeface="Arial"/>
            </a:endParaRPr>
          </a:p>
          <a:p>
            <a:r>
              <a:rPr lang="en-US" sz="1200" dirty="0">
                <a:latin typeface="Arial"/>
                <a:cs typeface="Arial"/>
              </a:rPr>
              <a:t>GDOT SMEs enter man hours in cost proposal</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1842381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dirty="0">
                <a:solidFill>
                  <a:schemeClr val="tx1"/>
                </a:solidFill>
              </a:rPr>
              <a:t>(click 1) The PM is responsible to assembler the procurement requisition package. The package must include the following components:  </a:t>
            </a:r>
          </a:p>
          <a:p>
            <a:pPr lvl="1"/>
            <a:r>
              <a:rPr lang="en-US" sz="2800" dirty="0">
                <a:latin typeface="Arial"/>
                <a:cs typeface="Arial"/>
              </a:rPr>
              <a:t>OPD Procurement Request Form (PRF) Checklist</a:t>
            </a:r>
          </a:p>
          <a:p>
            <a:pPr lvl="1"/>
            <a:r>
              <a:rPr lang="en-US" sz="2800" dirty="0">
                <a:latin typeface="Arial"/>
                <a:cs typeface="Arial"/>
              </a:rPr>
              <a:t>Draft scope which was agreed upon by both the SMEs and the consultant</a:t>
            </a:r>
          </a:p>
          <a:p>
            <a:pPr lvl="1"/>
            <a:r>
              <a:rPr lang="en-US" sz="2800" dirty="0">
                <a:latin typeface="Arial"/>
                <a:cs typeface="Arial"/>
              </a:rPr>
              <a:t>Scope concurrence emails from all of the GDOT SMEs</a:t>
            </a:r>
          </a:p>
          <a:p>
            <a:pPr lvl="1"/>
            <a:r>
              <a:rPr lang="en-US" sz="2800" dirty="0">
                <a:latin typeface="Arial"/>
                <a:cs typeface="Arial"/>
              </a:rPr>
              <a:t>Completed cost proposal with the man hours from the GDOT SMEs and the GDOT PM</a:t>
            </a:r>
          </a:p>
          <a:p>
            <a:pPr lvl="1"/>
            <a:r>
              <a:rPr lang="en-US" sz="2800" dirty="0">
                <a:latin typeface="Arial"/>
                <a:cs typeface="Arial"/>
              </a:rPr>
              <a:t>Preconstruction status report</a:t>
            </a:r>
          </a:p>
          <a:p>
            <a:pPr>
              <a:lnSpc>
                <a:spcPct val="100000"/>
              </a:lnSpc>
              <a:buFont typeface="+mj-lt"/>
              <a:buNone/>
            </a:pPr>
            <a:endParaRPr lang="en-US" sz="1200" dirty="0">
              <a:solidFill>
                <a:schemeClr val="tx1"/>
              </a:solidFill>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77186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(click 1) Once the procurement requisition package is assembled, the </a:t>
            </a:r>
            <a:r>
              <a:rPr lang="en-US" sz="1200" dirty="0">
                <a:latin typeface="Arial"/>
                <a:cs typeface="Arial"/>
              </a:rPr>
              <a:t>GDOT PM routes package to DPM then AOH for review and signature.</a:t>
            </a:r>
          </a:p>
          <a:p>
            <a:endParaRPr lang="en-US" sz="1200" dirty="0">
              <a:latin typeface="Arial"/>
              <a:cs typeface="Arial"/>
            </a:endParaRPr>
          </a:p>
          <a:p>
            <a:r>
              <a:rPr lang="en-US" sz="1200" dirty="0">
                <a:latin typeface="Arial"/>
                <a:cs typeface="Arial"/>
              </a:rPr>
              <a:t>(click 2) Once it is signed, GDOT PM uploads package into RTS for further processing by the Office of Procurement.</a:t>
            </a:r>
          </a:p>
          <a:p>
            <a:endParaRPr lang="en-US" sz="1200" dirty="0">
              <a:latin typeface="Arial"/>
              <a:cs typeface="Arial"/>
            </a:endParaRPr>
          </a:p>
          <a:p>
            <a:r>
              <a:rPr lang="en-US" sz="1200" dirty="0">
                <a:latin typeface="Arial"/>
                <a:cs typeface="Arial"/>
              </a:rPr>
              <a:t>(click 3) GDOT Procurement negotiates contracts and issues notice to proceed once contract is executed.</a:t>
            </a:r>
          </a:p>
          <a:p>
            <a:pPr>
              <a:lnSpc>
                <a:spcPct val="100000"/>
              </a:lnSpc>
              <a:buFont typeface="+mj-lt"/>
              <a:buNone/>
            </a:pPr>
            <a:endParaRPr lang="en-US" sz="1200" dirty="0">
              <a:solidFill>
                <a:schemeClr val="tx1"/>
              </a:solidFill>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2402829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you will:</a:t>
            </a:r>
          </a:p>
          <a:p>
            <a:r>
              <a:rPr lang="en-US" dirty="0"/>
              <a:t>(click 1) learn about the different types of contracts that may be used with a consultant;</a:t>
            </a:r>
          </a:p>
          <a:p>
            <a:r>
              <a:rPr lang="en-US" dirty="0"/>
              <a:t>(click 2) understand the basic steps of the scoping process for a contract or task order; and</a:t>
            </a:r>
          </a:p>
          <a:p>
            <a:r>
              <a:rPr lang="en-US" dirty="0"/>
              <a:t>(click 3) understand the required components of the procurement requisition package. </a:t>
            </a:r>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1918638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GDOT often has consultants compete for a master contract. A master contract outlines the parameters for the type of work services that a particular consultant can perform. The master contract is not assigned to anyone one project. Instead, it is a “pot” of money and services that can be utilized for specific projects. A consultant getting a master contract issued does not guarantee that they get paid. </a:t>
            </a:r>
          </a:p>
          <a:p>
            <a:endParaRPr lang="en-US" dirty="0"/>
          </a:p>
          <a:p>
            <a:r>
              <a:rPr lang="en-US" dirty="0"/>
              <a:t>(click 2) For that to happen, the consultant would need to be issued a task order. A task order is a subcontract of the master contract. It will require that money from the pot of money assigned to the master contract is withdrawn and used for the services related to the work of the task order. </a:t>
            </a:r>
          </a:p>
          <a:p>
            <a:endParaRPr lang="en-US" dirty="0"/>
          </a:p>
          <a:p>
            <a:r>
              <a:rPr lang="en-US" dirty="0"/>
              <a:t>(click 3) Task orders can be paid to the consultant using varying methods of payment such as lump sum, cost plus fixed fee, cost per unit of work, and a specific rate compensation. The next few slides will talk more about each of these methods of paying the consultant for the task order services. </a:t>
            </a:r>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3823739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1" indent="-457200"/>
            <a:r>
              <a:rPr lang="en-US" sz="2800" dirty="0">
                <a:solidFill>
                  <a:srgbClr val="000000"/>
                </a:solidFill>
                <a:effectLst/>
                <a:latin typeface="Arial"/>
                <a:ea typeface="Calibri"/>
                <a:cs typeface="Arial"/>
              </a:rPr>
              <a:t>(click 1) A lump sum contract has a </a:t>
            </a:r>
            <a:r>
              <a:rPr lang="en-US" sz="2800" b="1" dirty="0">
                <a:solidFill>
                  <a:srgbClr val="0070C0"/>
                </a:solidFill>
                <a:effectLst/>
                <a:latin typeface="Arial"/>
                <a:ea typeface="Calibri"/>
                <a:cs typeface="Arial"/>
              </a:rPr>
              <a:t>fixed/negotiated price</a:t>
            </a:r>
            <a:r>
              <a:rPr lang="en-US" sz="2800" dirty="0">
                <a:solidFill>
                  <a:srgbClr val="000000"/>
                </a:solidFill>
                <a:effectLst/>
                <a:latin typeface="Arial"/>
                <a:ea typeface="Calibri"/>
                <a:cs typeface="Arial"/>
              </a:rPr>
              <a:t> not subject to any adjustment; </a:t>
            </a:r>
            <a:endParaRPr lang="en-US" sz="2800" dirty="0">
              <a:solidFill>
                <a:srgbClr val="262626"/>
              </a:solidFill>
              <a:latin typeface="Arial"/>
              <a:ea typeface="Calibri"/>
              <a:cs typeface="Arial"/>
            </a:endParaRPr>
          </a:p>
          <a:p>
            <a:pPr marL="914400" lvl="1" indent="-457200">
              <a:buSzPct val="114999"/>
            </a:pPr>
            <a:r>
              <a:rPr lang="en-US" sz="2800" dirty="0">
                <a:solidFill>
                  <a:srgbClr val="000000"/>
                </a:solidFill>
                <a:effectLst/>
                <a:latin typeface="Arial"/>
                <a:ea typeface="Calibri"/>
                <a:cs typeface="Arial"/>
              </a:rPr>
              <a:t>the Consultant </a:t>
            </a:r>
            <a:r>
              <a:rPr lang="en-US" sz="2800" dirty="0">
                <a:solidFill>
                  <a:srgbClr val="000000"/>
                </a:solidFill>
                <a:effectLst/>
                <a:latin typeface="Arial"/>
                <a:ea typeface="Times New Roman" panose="02020603050405020304" pitchFamily="18" charset="0"/>
                <a:cs typeface="Calibri"/>
              </a:rPr>
              <a:t>agrees to </a:t>
            </a:r>
            <a:r>
              <a:rPr lang="en-US" sz="2800" b="1" dirty="0">
                <a:solidFill>
                  <a:srgbClr val="0070C0"/>
                </a:solidFill>
                <a:effectLst/>
                <a:latin typeface="Arial"/>
                <a:ea typeface="Times New Roman" panose="02020603050405020304" pitchFamily="18" charset="0"/>
                <a:cs typeface="Calibri"/>
              </a:rPr>
              <a:t>fulfill its obligation</a:t>
            </a:r>
            <a:r>
              <a:rPr lang="en-US" sz="2800" dirty="0">
                <a:solidFill>
                  <a:srgbClr val="000000"/>
                </a:solidFill>
                <a:effectLst/>
                <a:latin typeface="Arial"/>
                <a:ea typeface="Times New Roman" panose="02020603050405020304" pitchFamily="18" charset="0"/>
                <a:cs typeface="Calibri"/>
              </a:rPr>
              <a:t> under this agreement, </a:t>
            </a:r>
            <a:r>
              <a:rPr lang="en-US" sz="2800" b="1" dirty="0">
                <a:solidFill>
                  <a:srgbClr val="0070C0"/>
                </a:solidFill>
                <a:effectLst/>
                <a:latin typeface="Arial"/>
                <a:ea typeface="Times New Roman" panose="02020603050405020304" pitchFamily="18" charset="0"/>
                <a:cs typeface="Calibri"/>
              </a:rPr>
              <a:t>regardless of cost</a:t>
            </a:r>
            <a:r>
              <a:rPr lang="en-US" sz="2800" dirty="0">
                <a:solidFill>
                  <a:srgbClr val="000000"/>
                </a:solidFill>
                <a:effectLst/>
                <a:latin typeface="Arial"/>
                <a:ea typeface="Times New Roman" panose="02020603050405020304" pitchFamily="18" charset="0"/>
                <a:cs typeface="Calibri"/>
              </a:rPr>
              <a:t> </a:t>
            </a:r>
            <a:endParaRPr lang="en-US" sz="2800" dirty="0">
              <a:solidFill>
                <a:srgbClr val="262626"/>
              </a:solidFill>
              <a:latin typeface="Arial"/>
              <a:ea typeface="Times New Roman" panose="02020603050405020304" pitchFamily="18" charset="0"/>
              <a:cs typeface="Calibri"/>
            </a:endParaRPr>
          </a:p>
          <a:p>
            <a:pPr marL="914400" lvl="1" indent="-457200">
              <a:buSzPct val="114999"/>
            </a:pPr>
            <a:r>
              <a:rPr lang="en-US" sz="2800" dirty="0">
                <a:solidFill>
                  <a:srgbClr val="000000"/>
                </a:solidFill>
                <a:effectLst/>
                <a:latin typeface="Arial"/>
                <a:ea typeface="Times New Roman" panose="02020603050405020304" pitchFamily="18" charset="0"/>
                <a:cs typeface="Calibri"/>
              </a:rPr>
              <a:t>with </a:t>
            </a:r>
            <a:r>
              <a:rPr lang="en-US" sz="2800" b="1" dirty="0">
                <a:solidFill>
                  <a:srgbClr val="0070C0"/>
                </a:solidFill>
                <a:effectLst/>
                <a:latin typeface="Arial"/>
                <a:ea typeface="Times New Roman" panose="02020603050405020304" pitchFamily="18" charset="0"/>
                <a:cs typeface="Calibri"/>
              </a:rPr>
              <a:t>no expectation of additional compensation</a:t>
            </a:r>
            <a:r>
              <a:rPr lang="en-US" sz="2800" dirty="0">
                <a:solidFill>
                  <a:srgbClr val="000000"/>
                </a:solidFill>
                <a:effectLst/>
                <a:latin typeface="Arial"/>
                <a:ea typeface="Times New Roman" panose="02020603050405020304" pitchFamily="18" charset="0"/>
                <a:cs typeface="Calibri"/>
              </a:rPr>
              <a:t> beyond the agreed upon lump sum price in the performance of the work. In other words, if the consultant can do the work in less time or for a lower price than agreed upon, they stand to make a larger profit. However, if it takes more money than was agreed upon, the consultant must work at a loss of profit because they agreed to do the work for a set price. </a:t>
            </a:r>
            <a:endParaRPr lang="en-US" sz="2800" dirty="0">
              <a:latin typeface="Arial"/>
              <a:cs typeface="Calibri"/>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952870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1" indent="-457200"/>
            <a:r>
              <a:rPr lang="en-US" dirty="0"/>
              <a:t>(click 1) Another type of contract compensation is the cost plus fixed fee, also known as the firm fixed fee. </a:t>
            </a:r>
            <a:r>
              <a:rPr lang="en-US" sz="2800" dirty="0">
                <a:solidFill>
                  <a:srgbClr val="000000"/>
                </a:solidFill>
                <a:effectLst/>
                <a:latin typeface="Arial"/>
                <a:ea typeface="Calibri"/>
                <a:cs typeface="Arial"/>
              </a:rPr>
              <a:t>An agreed-upon</a:t>
            </a:r>
            <a:r>
              <a:rPr lang="en-US" sz="2800" b="1" dirty="0">
                <a:solidFill>
                  <a:srgbClr val="0070C0"/>
                </a:solidFill>
                <a:effectLst/>
                <a:latin typeface="Arial"/>
                <a:ea typeface="Calibri"/>
                <a:cs typeface="Arial"/>
              </a:rPr>
              <a:t> fixed fee </a:t>
            </a:r>
            <a:r>
              <a:rPr lang="en-US" sz="2800" b="1" dirty="0">
                <a:solidFill>
                  <a:srgbClr val="0070C0"/>
                </a:solidFill>
                <a:latin typeface="Arial"/>
                <a:ea typeface="Calibri"/>
                <a:cs typeface="Arial"/>
              </a:rPr>
              <a:t>amount (aka</a:t>
            </a:r>
            <a:r>
              <a:rPr lang="en-US" sz="2800" b="1" dirty="0">
                <a:solidFill>
                  <a:srgbClr val="0070C0"/>
                </a:solidFill>
                <a:effectLst/>
                <a:latin typeface="Arial"/>
                <a:ea typeface="Calibri"/>
                <a:cs typeface="Arial"/>
              </a:rPr>
              <a:t> </a:t>
            </a:r>
            <a:r>
              <a:rPr lang="en-US" sz="2800" b="1" dirty="0">
                <a:solidFill>
                  <a:srgbClr val="0070C0"/>
                </a:solidFill>
                <a:latin typeface="Arial"/>
                <a:ea typeface="Calibri"/>
                <a:cs typeface="Arial"/>
              </a:rPr>
              <a:t>profit)</a:t>
            </a:r>
            <a:r>
              <a:rPr lang="en-US" sz="2800" dirty="0">
                <a:solidFill>
                  <a:srgbClr val="000000"/>
                </a:solidFill>
                <a:latin typeface="Arial"/>
                <a:ea typeface="Calibri"/>
                <a:cs typeface="Arial"/>
              </a:rPr>
              <a:t> </a:t>
            </a:r>
            <a:r>
              <a:rPr lang="en-US" sz="2800" dirty="0">
                <a:solidFill>
                  <a:srgbClr val="000000"/>
                </a:solidFill>
                <a:effectLst/>
                <a:latin typeface="Arial"/>
                <a:ea typeface="Calibri"/>
                <a:cs typeface="Arial"/>
              </a:rPr>
              <a:t>for the Prime and Sub-consultants, together with all allowable incurred costs in the performance of the scope of services. </a:t>
            </a:r>
            <a:endParaRPr lang="en-US" sz="2800" dirty="0">
              <a:solidFill>
                <a:srgbClr val="000000"/>
              </a:solidFill>
              <a:latin typeface="Arial"/>
              <a:ea typeface="Calibri"/>
              <a:cs typeface="Arial"/>
            </a:endParaRPr>
          </a:p>
          <a:p>
            <a:pPr marL="914400" lvl="1" indent="-457200">
              <a:buSzPct val="114999"/>
            </a:pPr>
            <a:r>
              <a:rPr lang="en-US" sz="2800" dirty="0">
                <a:solidFill>
                  <a:srgbClr val="000000"/>
                </a:solidFill>
                <a:effectLst/>
                <a:latin typeface="Arial"/>
                <a:ea typeface="Calibri"/>
                <a:cs typeface="Arial"/>
              </a:rPr>
              <a:t>Each individual consultant’s</a:t>
            </a:r>
            <a:r>
              <a:rPr lang="en-US" sz="2800" b="1" dirty="0">
                <a:solidFill>
                  <a:srgbClr val="0070C0"/>
                </a:solidFill>
                <a:effectLst/>
                <a:latin typeface="Arial"/>
                <a:ea typeface="Calibri"/>
                <a:cs typeface="Arial"/>
              </a:rPr>
              <a:t> fixed fee amounts will not vary with the actual cost i</a:t>
            </a:r>
            <a:r>
              <a:rPr lang="en-US" sz="2800" dirty="0">
                <a:solidFill>
                  <a:srgbClr val="000000"/>
                </a:solidFill>
                <a:effectLst/>
                <a:latin typeface="Arial"/>
                <a:ea typeface="Calibri"/>
                <a:cs typeface="Arial"/>
              </a:rPr>
              <a:t>n the performance of work by the Prime and/or Sub-consultants. In other words, regardless of whether the consultant gets the work done under or over budget, they will receive a 10% profit based on the original contract amount. </a:t>
            </a:r>
            <a:endParaRPr lang="en-US" sz="2800" dirty="0">
              <a:solidFill>
                <a:schemeClr val="tx1"/>
              </a:solidFill>
              <a:latin typeface="Arial"/>
              <a:ea typeface="Calibri"/>
              <a:cs typeface="Aria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1845266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1" indent="-457200"/>
            <a:r>
              <a:rPr lang="en-US" dirty="0"/>
              <a:t>(click 1) A third type of contract payment is the cost per unit of work which is also known as the menu of services. </a:t>
            </a:r>
            <a:r>
              <a:rPr lang="en-US" sz="2800" dirty="0">
                <a:solidFill>
                  <a:srgbClr val="000000"/>
                </a:solidFill>
                <a:effectLst/>
                <a:latin typeface="Arial"/>
                <a:ea typeface="Calibri"/>
                <a:cs typeface="Arial"/>
              </a:rPr>
              <a:t>An </a:t>
            </a:r>
            <a:r>
              <a:rPr lang="en-US" sz="2800" b="1" dirty="0">
                <a:solidFill>
                  <a:srgbClr val="0070C0"/>
                </a:solidFill>
                <a:effectLst/>
                <a:latin typeface="Arial"/>
                <a:ea typeface="Calibri"/>
                <a:cs typeface="Arial"/>
              </a:rPr>
              <a:t>agreed-upon cost</a:t>
            </a:r>
            <a:r>
              <a:rPr lang="en-US" sz="2800" dirty="0">
                <a:solidFill>
                  <a:srgbClr val="0070C0"/>
                </a:solidFill>
                <a:effectLst/>
                <a:latin typeface="Arial"/>
                <a:ea typeface="Calibri"/>
                <a:cs typeface="Arial"/>
              </a:rPr>
              <a:t> </a:t>
            </a:r>
            <a:r>
              <a:rPr lang="en-US" sz="2800" dirty="0">
                <a:solidFill>
                  <a:srgbClr val="000000"/>
                </a:solidFill>
                <a:effectLst/>
                <a:latin typeface="Arial"/>
                <a:ea typeface="Calibri"/>
                <a:cs typeface="Arial"/>
              </a:rPr>
              <a:t>for an agreed-upon </a:t>
            </a:r>
            <a:r>
              <a:rPr lang="en-US" sz="2800" b="1" dirty="0">
                <a:solidFill>
                  <a:srgbClr val="0070C0"/>
                </a:solidFill>
                <a:effectLst/>
                <a:latin typeface="Arial"/>
                <a:ea typeface="Calibri"/>
                <a:cs typeface="Arial"/>
              </a:rPr>
              <a:t>effort per unit</a:t>
            </a:r>
            <a:r>
              <a:rPr lang="en-US" sz="2800" dirty="0">
                <a:solidFill>
                  <a:srgbClr val="000000"/>
                </a:solidFill>
                <a:effectLst/>
                <a:latin typeface="Arial"/>
                <a:ea typeface="Calibri"/>
                <a:cs typeface="Arial"/>
              </a:rPr>
              <a:t> of work. </a:t>
            </a:r>
            <a:endParaRPr lang="en-US" sz="2800" dirty="0">
              <a:solidFill>
                <a:srgbClr val="000000"/>
              </a:solidFill>
              <a:latin typeface="Garamond" panose="02020404030301010803"/>
              <a:ea typeface="Calibri"/>
              <a:cs typeface="Arial"/>
            </a:endParaRPr>
          </a:p>
          <a:p>
            <a:pPr marL="914400" lvl="1" indent="-457200">
              <a:buSzPct val="114999"/>
            </a:pPr>
            <a:r>
              <a:rPr lang="en-US" sz="2800" dirty="0">
                <a:solidFill>
                  <a:srgbClr val="000000"/>
                </a:solidFill>
                <a:effectLst/>
                <a:latin typeface="Arial"/>
                <a:ea typeface="Calibri"/>
                <a:cs typeface="Arial"/>
              </a:rPr>
              <a:t>The GDOT </a:t>
            </a:r>
            <a:r>
              <a:rPr lang="en-US" sz="2800" b="1" dirty="0">
                <a:solidFill>
                  <a:srgbClr val="0070C0"/>
                </a:solidFill>
                <a:effectLst/>
                <a:latin typeface="Arial"/>
                <a:ea typeface="Calibri"/>
                <a:cs typeface="Arial"/>
              </a:rPr>
              <a:t>Project Manager shall manage and request the unit of work</a:t>
            </a:r>
            <a:r>
              <a:rPr lang="en-US" sz="2800" dirty="0">
                <a:solidFill>
                  <a:srgbClr val="000000"/>
                </a:solidFill>
                <a:effectLst/>
                <a:latin typeface="Arial"/>
                <a:ea typeface="Calibri"/>
                <a:cs typeface="Arial"/>
              </a:rPr>
              <a:t> (Menu Items) to be performed by the Consultant.</a:t>
            </a:r>
            <a:endParaRPr lang="en-US" sz="2800" dirty="0">
              <a:solidFill>
                <a:srgbClr val="000000"/>
              </a:solidFill>
              <a:latin typeface="Garamond" panose="02020404030301010803"/>
              <a:ea typeface="Calibri"/>
              <a:cs typeface="Arial"/>
            </a:endParaRPr>
          </a:p>
          <a:p>
            <a:pPr marL="914400" lvl="1" indent="-457200">
              <a:buSzPct val="114999"/>
            </a:pPr>
            <a:r>
              <a:rPr lang="en-US" sz="2800" dirty="0">
                <a:solidFill>
                  <a:srgbClr val="000000"/>
                </a:solidFill>
                <a:latin typeface="Arial"/>
                <a:ea typeface="Calibri"/>
                <a:cs typeface="Arial"/>
              </a:rPr>
              <a:t> </a:t>
            </a:r>
            <a:r>
              <a:rPr lang="en-US" sz="2800" dirty="0">
                <a:solidFill>
                  <a:srgbClr val="000000"/>
                </a:solidFill>
                <a:effectLst/>
                <a:latin typeface="Arial"/>
                <a:ea typeface="Calibri"/>
                <a:cs typeface="Arial"/>
              </a:rPr>
              <a:t>The Consultant shall </a:t>
            </a:r>
            <a:r>
              <a:rPr lang="en-US" sz="2800" b="1" dirty="0">
                <a:solidFill>
                  <a:srgbClr val="C00000"/>
                </a:solidFill>
                <a:effectLst/>
                <a:latin typeface="Arial"/>
                <a:ea typeface="Calibri"/>
                <a:cs typeface="Arial"/>
              </a:rPr>
              <a:t>not be in direct control </a:t>
            </a:r>
            <a:r>
              <a:rPr lang="en-US" sz="2800" dirty="0">
                <a:solidFill>
                  <a:srgbClr val="000000"/>
                </a:solidFill>
                <a:effectLst/>
                <a:latin typeface="Arial"/>
                <a:ea typeface="Calibri"/>
                <a:cs typeface="Arial"/>
              </a:rPr>
              <a:t>of the number or menu items worked. Think of this like going to a fast food restaurant and looking at the menu. Each item can be ordered individually and for a set price. You just need to order the items you want then pay for it. This is the same for GDOT. They have set prices for specific tasks with a consultant and only pay the set fee for the tasks they GDOT wants to have.</a:t>
            </a:r>
            <a:endParaRPr lang="en-US" sz="2800" dirty="0">
              <a:solidFill>
                <a:schemeClr val="tx1"/>
              </a:solidFill>
              <a:latin typeface="Garamond" panose="02020404030301010803"/>
              <a:ea typeface="Calibri"/>
              <a:cs typeface="Aria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802158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fourth type of contract is the specific rates of compensation, which is also known as the billable hourly rates contract. </a:t>
            </a:r>
            <a:r>
              <a:rPr lang="en-US" sz="1200" dirty="0">
                <a:solidFill>
                  <a:srgbClr val="000000"/>
                </a:solidFill>
                <a:effectLst/>
                <a:latin typeface="Arial"/>
                <a:ea typeface="Times New Roman" panose="02020603050405020304" pitchFamily="18" charset="0"/>
                <a:cs typeface="Calibri"/>
              </a:rPr>
              <a:t>An agreed-upon </a:t>
            </a:r>
            <a:r>
              <a:rPr lang="en-US" sz="1200" b="1" dirty="0">
                <a:solidFill>
                  <a:srgbClr val="0070C0"/>
                </a:solidFill>
                <a:effectLst/>
                <a:latin typeface="Arial"/>
                <a:ea typeface="Times New Roman" panose="02020603050405020304" pitchFamily="18" charset="0"/>
                <a:cs typeface="Calibri"/>
              </a:rPr>
              <a:t>loaded fixed hourly rate</a:t>
            </a:r>
            <a:r>
              <a:rPr lang="en-US" sz="1200" dirty="0">
                <a:solidFill>
                  <a:srgbClr val="000000"/>
                </a:solidFill>
                <a:effectLst/>
                <a:latin typeface="Arial"/>
                <a:ea typeface="Times New Roman" panose="02020603050405020304" pitchFamily="18" charset="0"/>
                <a:cs typeface="Calibri"/>
              </a:rPr>
              <a:t> for each classification of employees, </a:t>
            </a:r>
            <a:endParaRPr lang="en-US" sz="1200" dirty="0">
              <a:solidFill>
                <a:srgbClr val="262626"/>
              </a:solidFill>
              <a:latin typeface="Arial"/>
              <a:ea typeface="Times New Roman" panose="02020603050405020304" pitchFamily="18" charset="0"/>
              <a:cs typeface="Calibri"/>
            </a:endParaRPr>
          </a:p>
          <a:p>
            <a:pPr>
              <a:buSzPct val="114999"/>
            </a:pPr>
            <a:r>
              <a:rPr lang="en-US" sz="1200" dirty="0">
                <a:solidFill>
                  <a:srgbClr val="000000"/>
                </a:solidFill>
                <a:effectLst/>
                <a:latin typeface="Arial"/>
                <a:ea typeface="Times New Roman" panose="02020603050405020304" pitchFamily="18" charset="0"/>
                <a:cs typeface="Calibri"/>
              </a:rPr>
              <a:t>which will </a:t>
            </a:r>
            <a:r>
              <a:rPr lang="en-US" sz="1200" u="sng" dirty="0">
                <a:solidFill>
                  <a:srgbClr val="000000"/>
                </a:solidFill>
                <a:effectLst/>
                <a:latin typeface="Arial"/>
                <a:ea typeface="Times New Roman" panose="02020603050405020304" pitchFamily="18" charset="0"/>
                <a:cs typeface="Calibri"/>
              </a:rPr>
              <a:t>not</a:t>
            </a:r>
            <a:r>
              <a:rPr lang="en-US" sz="1200" dirty="0">
                <a:solidFill>
                  <a:srgbClr val="000000"/>
                </a:solidFill>
                <a:effectLst/>
                <a:latin typeface="Arial"/>
                <a:ea typeface="Times New Roman" panose="02020603050405020304" pitchFamily="18" charset="0"/>
                <a:cs typeface="Calibri"/>
              </a:rPr>
              <a:t> change for the duration of this task order and </a:t>
            </a:r>
            <a:endParaRPr lang="en-US" sz="1200" dirty="0">
              <a:solidFill>
                <a:srgbClr val="262626"/>
              </a:solidFill>
              <a:latin typeface="Arial"/>
              <a:ea typeface="Times New Roman" panose="02020603050405020304" pitchFamily="18" charset="0"/>
              <a:cs typeface="Calibri"/>
            </a:endParaRPr>
          </a:p>
          <a:p>
            <a:pPr>
              <a:buSzPct val="114999"/>
            </a:pPr>
            <a:r>
              <a:rPr lang="en-US" sz="1200" dirty="0">
                <a:solidFill>
                  <a:srgbClr val="000000"/>
                </a:solidFill>
                <a:effectLst/>
                <a:latin typeface="Arial"/>
                <a:ea typeface="Times New Roman" panose="02020603050405020304" pitchFamily="18" charset="0"/>
                <a:cs typeface="Calibri"/>
              </a:rPr>
              <a:t>provides </a:t>
            </a:r>
            <a:r>
              <a:rPr lang="en-US" sz="1200" b="1" dirty="0">
                <a:solidFill>
                  <a:srgbClr val="0070C0"/>
                </a:solidFill>
                <a:effectLst/>
                <a:latin typeface="Arial"/>
                <a:ea typeface="Times New Roman" panose="02020603050405020304" pitchFamily="18" charset="0"/>
                <a:cs typeface="Calibri"/>
              </a:rPr>
              <a:t>reimbursement to the Consultant based on the actual direct labor hours</a:t>
            </a:r>
            <a:r>
              <a:rPr lang="en-US" sz="1200" dirty="0">
                <a:solidFill>
                  <a:srgbClr val="000000"/>
                </a:solidFill>
                <a:effectLst/>
                <a:latin typeface="Arial"/>
                <a:ea typeface="Times New Roman" panose="02020603050405020304" pitchFamily="18" charset="0"/>
                <a:cs typeface="Calibri"/>
              </a:rPr>
              <a:t> worked at specified fixed hourly rates. The loaded rate is the rate of the employee to cover their hourly rate, the company’s overhead expenses, and some profit for the company. If the employee gets a raise during the use of the task order, the loaded fixed hourly rate does not change. Consequently, the consultant will make less in profit from the loaded rate. For this contract, the consultant can only get paid for the hours that were actually worked. In other words, if they work 8 hours, then the consultant is paid for 8 hours only. </a:t>
            </a:r>
            <a:endParaRPr lang="en-US" sz="1200" dirty="0">
              <a:latin typeface="Arial"/>
              <a:cs typeface="Calibri"/>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1594652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There is a PDP workflow that shows the pre-negotiation and scoping process. </a:t>
            </a:r>
            <a:endParaRPr dirty="0"/>
          </a:p>
        </p:txBody>
      </p:sp>
    </p:spTree>
    <p:extLst>
      <p:ext uri="{BB962C8B-B14F-4D97-AF65-F5344CB8AC3E}">
        <p14:creationId xmlns:p14="http://schemas.microsoft.com/office/powerpoint/2010/main" val="57275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provides an overview of the procurement process that the OPD PM will follow for all consultant contracts. </a:t>
            </a:r>
          </a:p>
          <a:p>
            <a:r>
              <a:rPr lang="en-US" dirty="0"/>
              <a:t>(click 1) The PM develops the scope of work for the contract or task order.</a:t>
            </a:r>
          </a:p>
          <a:p>
            <a:endParaRPr lang="en-US" dirty="0"/>
          </a:p>
          <a:p>
            <a:r>
              <a:rPr lang="en-US" dirty="0"/>
              <a:t>(click 2) The PM receives input regarding the draft scope of work from the consultant.</a:t>
            </a:r>
          </a:p>
          <a:p>
            <a:endParaRPr lang="en-US" dirty="0"/>
          </a:p>
          <a:p>
            <a:r>
              <a:rPr lang="en-US" dirty="0"/>
              <a:t>(click 3) the PM hosts a scoping meeting with other GDOT subject matter experts and the consultant. Everyone provides input to ensure that all tasks and assumptions have been covered properly. </a:t>
            </a:r>
          </a:p>
          <a:p>
            <a:endParaRPr lang="en-US" dirty="0"/>
          </a:p>
          <a:p>
            <a:r>
              <a:rPr lang="en-US" dirty="0"/>
              <a:t>(click 4) Once the scope of work is agreed upon, the PM solicits the GDOT SMEs to assign man hours to the various tasks. At this point, the consultant is working independently on the man hours that they think are needed to complete each task. </a:t>
            </a:r>
          </a:p>
          <a:p>
            <a:endParaRPr lang="en-US" dirty="0"/>
          </a:p>
          <a:p>
            <a:r>
              <a:rPr lang="en-US" dirty="0"/>
              <a:t>(click 5) The PM then assembles the procurement package for the negotiation with the consultant. </a:t>
            </a:r>
          </a:p>
          <a:p>
            <a:endParaRPr lang="en-US" dirty="0"/>
          </a:p>
          <a:p>
            <a:r>
              <a:rPr lang="en-US" dirty="0"/>
              <a:t>(click 6) When the procurement package is ready, the PM will submit it into the request tracking system. This will trigger the Office of Procurement to take over the procurement process.</a:t>
            </a:r>
          </a:p>
          <a:p>
            <a:endParaRPr lang="en-US" dirty="0"/>
          </a:p>
          <a:p>
            <a:r>
              <a:rPr lang="en-US" dirty="0"/>
              <a:t>(click 7) The Office of Procurement will assign a GDOT negotiator who will coordinate with the consultant to ensure the hours that GDOT thought the tasks would take are relatively similar to what the consultant has requested for the time to complete each task in the scope of work. </a:t>
            </a:r>
          </a:p>
          <a:p>
            <a:endParaRPr lang="en-US" dirty="0"/>
          </a:p>
          <a:p>
            <a:r>
              <a:rPr lang="en-US" dirty="0"/>
              <a:t>(click 8) Once the negotiations have concluded, the contract is submitted into the Contract Authorization Tracking System (aka CATS) to have the contract signed by GDOT administration as well as the consultant. </a:t>
            </a:r>
          </a:p>
          <a:p>
            <a:endParaRPr lang="en-US" dirty="0"/>
          </a:p>
          <a:p>
            <a:r>
              <a:rPr lang="en-US" dirty="0"/>
              <a:t>(click 9) After the contract is executed, GDOT will issue notice to proceed to the consultant. NTP means that the consultant may begin the work as outlined in the scope of the contract. </a:t>
            </a:r>
          </a:p>
        </p:txBody>
      </p:sp>
      <p:sp>
        <p:nvSpPr>
          <p:cNvPr id="4" name="Slide Number Placeholder 3"/>
          <p:cNvSpPr>
            <a:spLocks noGrp="1"/>
          </p:cNvSpPr>
          <p:nvPr>
            <p:ph type="sldNum" sz="quarter" idx="5"/>
          </p:nvPr>
        </p:nvSpPr>
        <p:spPr/>
        <p:txBody>
          <a:bodyPr/>
          <a:lstStyle/>
          <a:p>
            <a:fld id="{ECCF2C3B-96AA-4650-A208-DC2D5D03174A}" type="slidenum">
              <a:rPr lang="en-US" smtClean="0"/>
              <a:t>9</a:t>
            </a:fld>
            <a:endParaRPr lang="en-US"/>
          </a:p>
        </p:txBody>
      </p:sp>
    </p:spTree>
    <p:extLst>
      <p:ext uri="{BB962C8B-B14F-4D97-AF65-F5344CB8AC3E}">
        <p14:creationId xmlns:p14="http://schemas.microsoft.com/office/powerpoint/2010/main" val="3793452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10/27/2025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10/27/2025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48EB6-7E40-4F1D-AA6D-A632C5EAEDC5}"/>
              </a:ext>
            </a:extLst>
          </p:cNvPr>
          <p:cNvSpPr>
            <a:spLocks noGrp="1"/>
          </p:cNvSpPr>
          <p:nvPr>
            <p:ph type="ctrTitle"/>
          </p:nvPr>
        </p:nvSpPr>
        <p:spPr>
          <a:xfrm>
            <a:off x="2780246" y="2704117"/>
            <a:ext cx="6815669" cy="1699887"/>
          </a:xfrm>
        </p:spPr>
        <p:txBody>
          <a:bodyPr/>
          <a:lstStyle/>
          <a:p>
            <a:r>
              <a:rPr lang="en-US" dirty="0">
                <a:latin typeface="Abadi"/>
              </a:rPr>
              <a:t>GDOT Procurement </a:t>
            </a:r>
            <a:br>
              <a:rPr lang="en-US" dirty="0">
                <a:latin typeface="Abadi"/>
              </a:rPr>
            </a:br>
            <a:r>
              <a:rPr lang="en-US" dirty="0">
                <a:latin typeface="Abadi"/>
              </a:rPr>
              <a:t>Process Overview </a:t>
            </a:r>
          </a:p>
        </p:txBody>
      </p:sp>
      <p:sp>
        <p:nvSpPr>
          <p:cNvPr id="3" name="Subtitle 2">
            <a:extLst>
              <a:ext uri="{FF2B5EF4-FFF2-40B4-BE49-F238E27FC236}">
                <a16:creationId xmlns:a16="http://schemas.microsoft.com/office/drawing/2014/main" id="{F863B133-DC81-4C9A-A42F-60816B08CDE6}"/>
              </a:ext>
            </a:extLst>
          </p:cNvPr>
          <p:cNvSpPr>
            <a:spLocks noGrp="1"/>
          </p:cNvSpPr>
          <p:nvPr>
            <p:ph type="subTitle" idx="1"/>
          </p:nvPr>
        </p:nvSpPr>
        <p:spPr>
          <a:xfrm>
            <a:off x="9601200" y="6517867"/>
            <a:ext cx="2095850" cy="331560"/>
          </a:xfrm>
          <a:solidFill>
            <a:schemeClr val="bg1"/>
          </a:solidFill>
        </p:spPr>
        <p:txBody>
          <a:bodyPr>
            <a:noAutofit/>
          </a:bodyPr>
          <a:lstStyle/>
          <a:p>
            <a:r>
              <a:rPr lang="en-US" sz="1800" dirty="0"/>
              <a:t>10.04.2024</a:t>
            </a:r>
          </a:p>
        </p:txBody>
      </p:sp>
      <p:pic>
        <p:nvPicPr>
          <p:cNvPr id="5" name="Picture 4">
            <a:extLst>
              <a:ext uri="{FF2B5EF4-FFF2-40B4-BE49-F238E27FC236}">
                <a16:creationId xmlns:a16="http://schemas.microsoft.com/office/drawing/2014/main" id="{1CD108F0-FA42-910D-5D17-848268676E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43068"/>
            <a:ext cx="12172926" cy="7101067"/>
          </a:xfrm>
          <a:prstGeom prst="rect">
            <a:avLst/>
          </a:prstGeom>
        </p:spPr>
      </p:pic>
    </p:spTree>
    <p:extLst>
      <p:ext uri="{BB962C8B-B14F-4D97-AF65-F5344CB8AC3E}">
        <p14:creationId xmlns:p14="http://schemas.microsoft.com/office/powerpoint/2010/main" val="1407630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006531" y="541531"/>
            <a:ext cx="10085873" cy="905305"/>
          </a:xfrm>
          <a:solidFill>
            <a:schemeClr val="accent1">
              <a:lumMod val="60000"/>
              <a:lumOff val="40000"/>
            </a:schemeClr>
          </a:solidFill>
        </p:spPr>
        <p:txBody>
          <a:bodyPr>
            <a:normAutofit/>
          </a:bodyPr>
          <a:lstStyle/>
          <a:p>
            <a:r>
              <a:rPr lang="en-US" dirty="0">
                <a:solidFill>
                  <a:srgbClr val="0070C0"/>
                </a:solidFill>
                <a:latin typeface="Abadi"/>
              </a:rPr>
              <a:t>Scope Process: PM Responsibilities</a:t>
            </a:r>
            <a:endParaRPr lang="en-US" dirty="0">
              <a:latin typeface="Abadi" panose="020B0604020104020204" pitchFamily="34" charset="0"/>
            </a:endParaRP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921774" y="1506255"/>
            <a:ext cx="10397613" cy="4584829"/>
          </a:xfrm>
          <a:solidFill>
            <a:srgbClr val="FBFBFB"/>
          </a:solidFill>
        </p:spPr>
        <p:txBody>
          <a:bodyPr>
            <a:normAutofit/>
          </a:bodyPr>
          <a:lstStyle/>
          <a:p>
            <a:r>
              <a:rPr lang="en-US" sz="2800" dirty="0">
                <a:latin typeface="Arial"/>
                <a:cs typeface="Arial"/>
              </a:rPr>
              <a:t>Coordinate with consultant PM to determine scope of work required</a:t>
            </a:r>
          </a:p>
          <a:p>
            <a:endParaRPr lang="en-US" sz="1600" dirty="0">
              <a:latin typeface="Arial"/>
              <a:cs typeface="Arial"/>
            </a:endParaRPr>
          </a:p>
          <a:p>
            <a:r>
              <a:rPr lang="en-US" sz="2800" dirty="0">
                <a:latin typeface="Arial"/>
                <a:cs typeface="Arial"/>
              </a:rPr>
              <a:t>Develop the draft scope, task list and assumptions</a:t>
            </a:r>
          </a:p>
          <a:p>
            <a:endParaRPr lang="en-US" sz="1600" dirty="0">
              <a:latin typeface="Arial"/>
              <a:cs typeface="Arial"/>
            </a:endParaRPr>
          </a:p>
          <a:p>
            <a:r>
              <a:rPr lang="en-US" sz="2800" dirty="0">
                <a:latin typeface="Arial"/>
                <a:cs typeface="Arial"/>
              </a:rPr>
              <a:t>Upload the Draft Scope of work and cost proposal into ProjectWise for SME review</a:t>
            </a:r>
          </a:p>
          <a:p>
            <a:endParaRPr lang="en-US" sz="1600" dirty="0">
              <a:latin typeface="Arial"/>
              <a:cs typeface="Arial"/>
            </a:endParaRPr>
          </a:p>
          <a:p>
            <a:r>
              <a:rPr lang="en-US" sz="2800" dirty="0">
                <a:latin typeface="Arial"/>
                <a:cs typeface="Arial"/>
              </a:rPr>
              <a:t>Host the scoping meeting</a:t>
            </a:r>
          </a:p>
          <a:p>
            <a:endParaRPr lang="en-US" sz="2800" dirty="0">
              <a:solidFill>
                <a:schemeClr val="tx1"/>
              </a:solidFill>
              <a:latin typeface="Arial"/>
              <a:cs typeface="Arial"/>
            </a:endParaRPr>
          </a:p>
          <a:p>
            <a:endParaRPr lang="en-US" sz="2800" dirty="0">
              <a:solidFill>
                <a:schemeClr val="tx1"/>
              </a:solidFill>
              <a:latin typeface="Arial"/>
              <a:cs typeface="Arial"/>
            </a:endParaRPr>
          </a:p>
          <a:p>
            <a:endParaRPr lang="en-US" sz="2800" dirty="0">
              <a:latin typeface="Arial"/>
              <a:cs typeface="Arial"/>
            </a:endParaRPr>
          </a:p>
          <a:p>
            <a:endParaRPr lang="en-US" sz="2800" dirty="0">
              <a:latin typeface="Arial"/>
              <a:cs typeface="Arial"/>
            </a:endParaRPr>
          </a:p>
        </p:txBody>
      </p:sp>
    </p:spTree>
    <p:extLst>
      <p:ext uri="{BB962C8B-B14F-4D97-AF65-F5344CB8AC3E}">
        <p14:creationId xmlns:p14="http://schemas.microsoft.com/office/powerpoint/2010/main" val="111365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060958" y="1118473"/>
            <a:ext cx="10074988" cy="861762"/>
          </a:xfrm>
          <a:solidFill>
            <a:schemeClr val="accent1">
              <a:lumMod val="60000"/>
              <a:lumOff val="40000"/>
            </a:schemeClr>
          </a:solidFill>
        </p:spPr>
        <p:txBody>
          <a:bodyPr>
            <a:normAutofit/>
          </a:bodyPr>
          <a:lstStyle/>
          <a:p>
            <a:r>
              <a:rPr lang="en-US" dirty="0">
                <a:solidFill>
                  <a:srgbClr val="0070C0"/>
                </a:solidFill>
                <a:latin typeface="Abadi"/>
              </a:rPr>
              <a:t>Scope Process: Concurrence</a:t>
            </a:r>
            <a:endParaRPr lang="en-US" dirty="0">
              <a:latin typeface="Abadi"/>
            </a:endParaRP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060958" y="2239341"/>
            <a:ext cx="9925107" cy="3682137"/>
          </a:xfrm>
          <a:solidFill>
            <a:srgbClr val="F8F8F8"/>
          </a:solidFill>
        </p:spPr>
        <p:txBody>
          <a:bodyPr>
            <a:normAutofit/>
          </a:bodyPr>
          <a:lstStyle/>
          <a:p>
            <a:r>
              <a:rPr lang="en-US" sz="2800" dirty="0">
                <a:latin typeface="Arial"/>
                <a:cs typeface="Arial"/>
              </a:rPr>
              <a:t>Upload FINAL DRAFT Scope and assumptions into ProjectWise for SMEs</a:t>
            </a:r>
          </a:p>
          <a:p>
            <a:endParaRPr lang="en-US" sz="1600" dirty="0">
              <a:latin typeface="Arial"/>
              <a:cs typeface="Arial"/>
            </a:endParaRPr>
          </a:p>
          <a:p>
            <a:r>
              <a:rPr lang="en-US" sz="2800" dirty="0">
                <a:latin typeface="Arial"/>
                <a:cs typeface="Arial"/>
              </a:rPr>
              <a:t>GDOT SMEs provide email concurrence for scope and assumptions</a:t>
            </a:r>
          </a:p>
          <a:p>
            <a:endParaRPr lang="en-US" sz="1600" dirty="0">
              <a:latin typeface="Arial"/>
              <a:cs typeface="Arial"/>
            </a:endParaRPr>
          </a:p>
          <a:p>
            <a:r>
              <a:rPr lang="en-US" sz="2800" dirty="0">
                <a:latin typeface="Arial"/>
                <a:cs typeface="Arial"/>
              </a:rPr>
              <a:t>GDOT SMEs enter man hours in cost proposal</a:t>
            </a:r>
          </a:p>
          <a:p>
            <a:endParaRPr lang="en-US" sz="2800" dirty="0">
              <a:solidFill>
                <a:schemeClr val="tx1"/>
              </a:solidFill>
              <a:latin typeface="Arial"/>
              <a:cs typeface="Arial"/>
            </a:endParaRPr>
          </a:p>
          <a:p>
            <a:endParaRPr lang="en-US" sz="2800" dirty="0">
              <a:solidFill>
                <a:schemeClr val="tx1"/>
              </a:solidFill>
              <a:latin typeface="Arial"/>
              <a:cs typeface="Arial"/>
            </a:endParaRPr>
          </a:p>
          <a:p>
            <a:endParaRPr lang="en-US" sz="2800" dirty="0">
              <a:latin typeface="Arial"/>
              <a:cs typeface="Arial"/>
            </a:endParaRPr>
          </a:p>
          <a:p>
            <a:endParaRPr lang="en-US" sz="2800" dirty="0">
              <a:latin typeface="Arial"/>
              <a:cs typeface="Arial"/>
            </a:endParaRPr>
          </a:p>
        </p:txBody>
      </p:sp>
    </p:spTree>
    <p:extLst>
      <p:ext uri="{BB962C8B-B14F-4D97-AF65-F5344CB8AC3E}">
        <p14:creationId xmlns:p14="http://schemas.microsoft.com/office/powerpoint/2010/main" val="200384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95402" y="884604"/>
            <a:ext cx="9601196" cy="1073033"/>
          </a:xfrm>
          <a:solidFill>
            <a:schemeClr val="accent1">
              <a:lumMod val="60000"/>
              <a:lumOff val="40000"/>
            </a:schemeClr>
          </a:solidFill>
        </p:spPr>
        <p:txBody>
          <a:bodyPr>
            <a:normAutofit/>
          </a:bodyPr>
          <a:lstStyle/>
          <a:p>
            <a:r>
              <a:rPr lang="en-US" dirty="0">
                <a:solidFill>
                  <a:srgbClr val="0070C0"/>
                </a:solidFill>
                <a:latin typeface="Abadi" panose="020B0604020104020204" pitchFamily="34" charset="0"/>
              </a:rPr>
              <a:t>Procurement Requisition Package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2223407"/>
            <a:ext cx="9508412" cy="3749989"/>
          </a:xfrm>
          <a:solidFill>
            <a:srgbClr val="FAFAFA"/>
          </a:solidFill>
        </p:spPr>
        <p:txBody>
          <a:bodyPr>
            <a:normAutofit/>
          </a:bodyPr>
          <a:lstStyle/>
          <a:p>
            <a:r>
              <a:rPr lang="en-US" sz="2800" dirty="0">
                <a:latin typeface="Arial"/>
                <a:cs typeface="Arial"/>
              </a:rPr>
              <a:t>GDOT PM assembles procurement requisition package</a:t>
            </a:r>
          </a:p>
          <a:p>
            <a:pPr lvl="1"/>
            <a:r>
              <a:rPr lang="en-US" sz="2800" dirty="0">
                <a:latin typeface="Arial"/>
                <a:cs typeface="Arial"/>
              </a:rPr>
              <a:t>OPD PRF Checklist</a:t>
            </a:r>
          </a:p>
          <a:p>
            <a:pPr lvl="1"/>
            <a:r>
              <a:rPr lang="en-US" sz="2800" dirty="0">
                <a:latin typeface="Arial"/>
                <a:cs typeface="Arial"/>
              </a:rPr>
              <a:t>Draft scope</a:t>
            </a:r>
          </a:p>
          <a:p>
            <a:pPr lvl="1"/>
            <a:r>
              <a:rPr lang="en-US" sz="2800" dirty="0">
                <a:latin typeface="Arial"/>
                <a:cs typeface="Arial"/>
              </a:rPr>
              <a:t>Scope concurrence emails</a:t>
            </a:r>
          </a:p>
          <a:p>
            <a:pPr lvl="1"/>
            <a:r>
              <a:rPr lang="en-US" sz="2800" dirty="0">
                <a:latin typeface="Arial"/>
                <a:cs typeface="Arial"/>
              </a:rPr>
              <a:t>Completed cost proposal</a:t>
            </a:r>
          </a:p>
          <a:p>
            <a:pPr lvl="1"/>
            <a:r>
              <a:rPr lang="en-US" sz="2800" dirty="0">
                <a:latin typeface="Arial"/>
                <a:cs typeface="Arial"/>
              </a:rPr>
              <a:t>Preconstruction status report</a:t>
            </a:r>
          </a:p>
          <a:p>
            <a:endParaRPr lang="en-US" sz="2800" dirty="0">
              <a:latin typeface="Arial"/>
              <a:cs typeface="Arial"/>
            </a:endParaRPr>
          </a:p>
          <a:p>
            <a:endParaRPr lang="en-US" sz="2800" dirty="0">
              <a:solidFill>
                <a:schemeClr val="tx1"/>
              </a:solidFill>
              <a:latin typeface="Arial"/>
              <a:cs typeface="Arial"/>
            </a:endParaRPr>
          </a:p>
          <a:p>
            <a:endParaRPr lang="en-US" sz="2800" dirty="0">
              <a:latin typeface="Arial"/>
              <a:cs typeface="Arial"/>
            </a:endParaRPr>
          </a:p>
          <a:p>
            <a:endParaRPr lang="en-US" sz="2800" dirty="0">
              <a:latin typeface="Arial"/>
              <a:cs typeface="Arial"/>
            </a:endParaRPr>
          </a:p>
        </p:txBody>
      </p:sp>
    </p:spTree>
    <p:extLst>
      <p:ext uri="{BB962C8B-B14F-4D97-AF65-F5344CB8AC3E}">
        <p14:creationId xmlns:p14="http://schemas.microsoft.com/office/powerpoint/2010/main" val="177441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nodeType="afterEffect">
                                  <p:stCondLst>
                                    <p:cond delay="15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6000"/>
                            </p:stCondLst>
                            <p:childTnLst>
                              <p:par>
                                <p:cTn id="20" presetID="1" presetClass="entr" presetSubtype="0" fill="hold" nodeType="afterEffect">
                                  <p:stCondLst>
                                    <p:cond delay="15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164773" y="830176"/>
            <a:ext cx="9601196" cy="877090"/>
          </a:xfrm>
          <a:solidFill>
            <a:schemeClr val="accent1">
              <a:lumMod val="60000"/>
              <a:lumOff val="40000"/>
            </a:schemeClr>
          </a:solidFill>
        </p:spPr>
        <p:txBody>
          <a:bodyPr>
            <a:normAutofit/>
          </a:bodyPr>
          <a:lstStyle/>
          <a:p>
            <a:r>
              <a:rPr lang="en-US" dirty="0">
                <a:solidFill>
                  <a:srgbClr val="0070C0"/>
                </a:solidFill>
                <a:latin typeface="Abadi" panose="020B0604020104020204" pitchFamily="34" charset="0"/>
              </a:rPr>
              <a:t>Procurement Requisition Package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151428" y="1998406"/>
            <a:ext cx="9889143" cy="3945194"/>
          </a:xfrm>
          <a:solidFill>
            <a:srgbClr val="F9F9F9"/>
          </a:solidFill>
        </p:spPr>
        <p:txBody>
          <a:bodyPr>
            <a:normAutofit/>
          </a:bodyPr>
          <a:lstStyle/>
          <a:p>
            <a:r>
              <a:rPr lang="en-US" sz="2800" dirty="0">
                <a:latin typeface="Arial"/>
                <a:cs typeface="Arial"/>
              </a:rPr>
              <a:t>GDOT PM routes package to DPM then AOH for review and signature</a:t>
            </a:r>
          </a:p>
          <a:p>
            <a:endParaRPr lang="en-US" sz="1600" dirty="0">
              <a:latin typeface="Arial"/>
              <a:cs typeface="Arial"/>
            </a:endParaRPr>
          </a:p>
          <a:p>
            <a:r>
              <a:rPr lang="en-US" sz="2800" dirty="0">
                <a:latin typeface="Arial"/>
                <a:cs typeface="Arial"/>
              </a:rPr>
              <a:t>Once signed, GDOT PM uploads package into RTS for further processing by the office of procurement</a:t>
            </a:r>
          </a:p>
          <a:p>
            <a:endParaRPr lang="en-US" sz="1600" dirty="0">
              <a:latin typeface="Arial"/>
              <a:cs typeface="Arial"/>
            </a:endParaRPr>
          </a:p>
          <a:p>
            <a:r>
              <a:rPr lang="en-US" sz="2800" dirty="0">
                <a:latin typeface="Arial"/>
                <a:cs typeface="Arial"/>
              </a:rPr>
              <a:t>Procurement negotiates contracts and issues notice to proceed once contract is executed</a:t>
            </a:r>
          </a:p>
          <a:p>
            <a:endParaRPr lang="en-US" sz="2800" dirty="0">
              <a:solidFill>
                <a:schemeClr val="tx1"/>
              </a:solidFill>
              <a:latin typeface="Arial"/>
              <a:cs typeface="Arial"/>
            </a:endParaRPr>
          </a:p>
          <a:p>
            <a:endParaRPr lang="en-US" sz="2800" dirty="0">
              <a:solidFill>
                <a:schemeClr val="tx1"/>
              </a:solidFill>
              <a:latin typeface="Arial"/>
              <a:cs typeface="Arial"/>
            </a:endParaRPr>
          </a:p>
          <a:p>
            <a:endParaRPr lang="en-US" sz="2800" dirty="0">
              <a:latin typeface="Arial"/>
              <a:cs typeface="Arial"/>
            </a:endParaRPr>
          </a:p>
          <a:p>
            <a:endParaRPr lang="en-US" sz="2800" dirty="0">
              <a:latin typeface="Arial"/>
              <a:cs typeface="Arial"/>
            </a:endParaRPr>
          </a:p>
        </p:txBody>
      </p:sp>
    </p:spTree>
    <p:extLst>
      <p:ext uri="{BB962C8B-B14F-4D97-AF65-F5344CB8AC3E}">
        <p14:creationId xmlns:p14="http://schemas.microsoft.com/office/powerpoint/2010/main" val="401559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B56E5-3283-4E9B-ACF1-FDA2C3C18C11}"/>
              </a:ext>
            </a:extLst>
          </p:cNvPr>
          <p:cNvSpPr>
            <a:spLocks noGrp="1"/>
          </p:cNvSpPr>
          <p:nvPr>
            <p:ph type="title"/>
          </p:nvPr>
        </p:nvSpPr>
        <p:spPr/>
        <p:txBody>
          <a:bodyPr/>
          <a:lstStyle/>
          <a:p>
            <a:r>
              <a:rPr lang="en-US" dirty="0">
                <a:latin typeface="Abadi" panose="020B0604020104020204" pitchFamily="34" charset="0"/>
              </a:rPr>
              <a:t>Questions</a:t>
            </a:r>
          </a:p>
        </p:txBody>
      </p:sp>
      <p:pic>
        <p:nvPicPr>
          <p:cNvPr id="5" name="Picture 4">
            <a:extLst>
              <a:ext uri="{FF2B5EF4-FFF2-40B4-BE49-F238E27FC236}">
                <a16:creationId xmlns:a16="http://schemas.microsoft.com/office/drawing/2014/main" id="{C4AF0EDC-AC7D-4893-B02E-E8A4E5C13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7726" y="2572266"/>
            <a:ext cx="2500312" cy="3676134"/>
          </a:xfrm>
          <a:prstGeom prst="rect">
            <a:avLst/>
          </a:prstGeom>
        </p:spPr>
      </p:pic>
      <p:pic>
        <p:nvPicPr>
          <p:cNvPr id="8" name="Picture 7">
            <a:extLst>
              <a:ext uri="{FF2B5EF4-FFF2-40B4-BE49-F238E27FC236}">
                <a16:creationId xmlns:a16="http://schemas.microsoft.com/office/drawing/2014/main" id="{D76EFCC9-7B39-DE1A-4B9E-DF03887BE94C}"/>
              </a:ext>
            </a:extLst>
          </p:cNvPr>
          <p:cNvPicPr>
            <a:picLocks noChangeAspect="1"/>
          </p:cNvPicPr>
          <p:nvPr/>
        </p:nvPicPr>
        <p:blipFill>
          <a:blip r:embed="rId3"/>
          <a:stretch>
            <a:fillRect/>
          </a:stretch>
        </p:blipFill>
        <p:spPr>
          <a:xfrm>
            <a:off x="2865" y="0"/>
            <a:ext cx="12186270" cy="6858000"/>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a:rPr>
              <a:t>Learning Objectives</a:t>
            </a:r>
          </a:p>
        </p:txBody>
      </p:sp>
      <p:grpSp>
        <p:nvGrpSpPr>
          <p:cNvPr id="25" name="Group 24">
            <a:extLst>
              <a:ext uri="{FF2B5EF4-FFF2-40B4-BE49-F238E27FC236}">
                <a16:creationId xmlns:a16="http://schemas.microsoft.com/office/drawing/2014/main" id="{2CF6D6AC-DB74-3D81-EFC0-925A1FB8E7D7}"/>
              </a:ext>
            </a:extLst>
          </p:cNvPr>
          <p:cNvGrpSpPr/>
          <p:nvPr/>
        </p:nvGrpSpPr>
        <p:grpSpPr>
          <a:xfrm>
            <a:off x="1446352" y="3106818"/>
            <a:ext cx="1696525" cy="1928138"/>
            <a:chOff x="2119248" y="2777067"/>
            <a:chExt cx="1696525" cy="1928138"/>
          </a:xfrm>
        </p:grpSpPr>
        <p:sp>
          <p:nvSpPr>
            <p:cNvPr id="9" name="Rectangle: Rounded Corners 8">
              <a:extLst>
                <a:ext uri="{FF2B5EF4-FFF2-40B4-BE49-F238E27FC236}">
                  <a16:creationId xmlns:a16="http://schemas.microsoft.com/office/drawing/2014/main" id="{19C432E5-27C5-BF0D-5A92-1714AC2BB01E}"/>
                </a:ext>
              </a:extLst>
            </p:cNvPr>
            <p:cNvSpPr/>
            <p:nvPr/>
          </p:nvSpPr>
          <p:spPr>
            <a:xfrm>
              <a:off x="2228851" y="2777067"/>
              <a:ext cx="1453615"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Waxing Gibbous Moon with solid fill">
              <a:extLst>
                <a:ext uri="{FF2B5EF4-FFF2-40B4-BE49-F238E27FC236}">
                  <a16:creationId xmlns:a16="http://schemas.microsoft.com/office/drawing/2014/main" id="{159C2FA5-BBC9-6FC4-2786-9B67B68124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07444" y="2971794"/>
              <a:ext cx="914400" cy="914400"/>
            </a:xfrm>
            <a:prstGeom prst="rect">
              <a:avLst/>
            </a:prstGeom>
          </p:spPr>
        </p:pic>
        <p:sp>
          <p:nvSpPr>
            <p:cNvPr id="21" name="TextBox 20">
              <a:extLst>
                <a:ext uri="{FF2B5EF4-FFF2-40B4-BE49-F238E27FC236}">
                  <a16:creationId xmlns:a16="http://schemas.microsoft.com/office/drawing/2014/main" id="{26CDCE3B-5709-FCA3-D906-94515B54AC4C}"/>
                </a:ext>
              </a:extLst>
            </p:cNvPr>
            <p:cNvSpPr txBox="1"/>
            <p:nvPr/>
          </p:nvSpPr>
          <p:spPr>
            <a:xfrm>
              <a:off x="2119248" y="4181985"/>
              <a:ext cx="1696525" cy="523220"/>
            </a:xfrm>
            <a:prstGeom prst="rect">
              <a:avLst/>
            </a:prstGeom>
            <a:noFill/>
          </p:spPr>
          <p:txBody>
            <a:bodyPr wrap="square" rtlCol="0">
              <a:spAutoFit/>
            </a:bodyPr>
            <a:lstStyle/>
            <a:p>
              <a:pPr algn="ctr"/>
              <a:r>
                <a:rPr lang="en-US" sz="2800" dirty="0">
                  <a:latin typeface="Abadi" panose="020B0604020104020204" pitchFamily="34" charset="0"/>
                </a:rPr>
                <a:t>Contracts</a:t>
              </a:r>
            </a:p>
          </p:txBody>
        </p:sp>
      </p:grpSp>
      <p:grpSp>
        <p:nvGrpSpPr>
          <p:cNvPr id="26" name="Group 25">
            <a:extLst>
              <a:ext uri="{FF2B5EF4-FFF2-40B4-BE49-F238E27FC236}">
                <a16:creationId xmlns:a16="http://schemas.microsoft.com/office/drawing/2014/main" id="{4575D355-D4F8-3F7C-43C3-4B4A68AF1BD3}"/>
              </a:ext>
            </a:extLst>
          </p:cNvPr>
          <p:cNvGrpSpPr/>
          <p:nvPr/>
        </p:nvGrpSpPr>
        <p:grpSpPr>
          <a:xfrm>
            <a:off x="5316896" y="3106818"/>
            <a:ext cx="1586922" cy="2359026"/>
            <a:chOff x="4348207" y="2777066"/>
            <a:chExt cx="1586922" cy="2359026"/>
          </a:xfrm>
        </p:grpSpPr>
        <p:sp>
          <p:nvSpPr>
            <p:cNvPr id="10" name="Rectangle: Rounded Corners 9">
              <a:extLst>
                <a:ext uri="{FF2B5EF4-FFF2-40B4-BE49-F238E27FC236}">
                  <a16:creationId xmlns:a16="http://schemas.microsoft.com/office/drawing/2014/main" id="{139169B7-1504-3CE4-E61B-FF539DAB8D6B}"/>
                </a:ext>
              </a:extLst>
            </p:cNvPr>
            <p:cNvSpPr/>
            <p:nvPr/>
          </p:nvSpPr>
          <p:spPr>
            <a:xfrm>
              <a:off x="4481513" y="2777066"/>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Architecture with solid fill">
              <a:extLst>
                <a:ext uri="{FF2B5EF4-FFF2-40B4-BE49-F238E27FC236}">
                  <a16:creationId xmlns:a16="http://schemas.microsoft.com/office/drawing/2014/main" id="{768B592D-0973-DDF3-3048-932FD02C28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60106" y="2971797"/>
              <a:ext cx="914400" cy="914400"/>
            </a:xfrm>
            <a:prstGeom prst="rect">
              <a:avLst/>
            </a:prstGeom>
          </p:spPr>
        </p:pic>
        <p:sp>
          <p:nvSpPr>
            <p:cNvPr id="22" name="TextBox 21">
              <a:extLst>
                <a:ext uri="{FF2B5EF4-FFF2-40B4-BE49-F238E27FC236}">
                  <a16:creationId xmlns:a16="http://schemas.microsoft.com/office/drawing/2014/main" id="{506637EB-B549-9BE0-4296-BE6AA004D2EE}"/>
                </a:ext>
              </a:extLst>
            </p:cNvPr>
            <p:cNvSpPr txBox="1"/>
            <p:nvPr/>
          </p:nvSpPr>
          <p:spPr>
            <a:xfrm>
              <a:off x="4348207" y="4181985"/>
              <a:ext cx="1586922" cy="954107"/>
            </a:xfrm>
            <a:prstGeom prst="rect">
              <a:avLst/>
            </a:prstGeom>
            <a:noFill/>
          </p:spPr>
          <p:txBody>
            <a:bodyPr wrap="square" rtlCol="0">
              <a:spAutoFit/>
            </a:bodyPr>
            <a:lstStyle/>
            <a:p>
              <a:pPr algn="ctr"/>
              <a:r>
                <a:rPr lang="en-US" sz="2800" dirty="0">
                  <a:latin typeface="Abadi" panose="020B0604020104020204" pitchFamily="34" charset="0"/>
                </a:rPr>
                <a:t>Scoping Process</a:t>
              </a:r>
            </a:p>
          </p:txBody>
        </p:sp>
      </p:grpSp>
      <p:grpSp>
        <p:nvGrpSpPr>
          <p:cNvPr id="27" name="Group 26">
            <a:extLst>
              <a:ext uri="{FF2B5EF4-FFF2-40B4-BE49-F238E27FC236}">
                <a16:creationId xmlns:a16="http://schemas.microsoft.com/office/drawing/2014/main" id="{830248CA-F2B2-1C4C-7B94-18C36C7D4DD1}"/>
              </a:ext>
            </a:extLst>
          </p:cNvPr>
          <p:cNvGrpSpPr/>
          <p:nvPr/>
        </p:nvGrpSpPr>
        <p:grpSpPr>
          <a:xfrm>
            <a:off x="8598714" y="3085954"/>
            <a:ext cx="2517732" cy="2789914"/>
            <a:chOff x="6170468" y="2777065"/>
            <a:chExt cx="2517732" cy="2789914"/>
          </a:xfrm>
        </p:grpSpPr>
        <p:sp>
          <p:nvSpPr>
            <p:cNvPr id="11" name="Rectangle: Rounded Corners 10">
              <a:extLst>
                <a:ext uri="{FF2B5EF4-FFF2-40B4-BE49-F238E27FC236}">
                  <a16:creationId xmlns:a16="http://schemas.microsoft.com/office/drawing/2014/main" id="{0D6761F2-DACA-F6ED-43D1-A294FA499C89}"/>
                </a:ext>
              </a:extLst>
            </p:cNvPr>
            <p:cNvSpPr/>
            <p:nvPr/>
          </p:nvSpPr>
          <p:spPr>
            <a:xfrm>
              <a:off x="6734175" y="2777065"/>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Monthly calendar with solid fill">
              <a:extLst>
                <a:ext uri="{FF2B5EF4-FFF2-40B4-BE49-F238E27FC236}">
                  <a16:creationId xmlns:a16="http://schemas.microsoft.com/office/drawing/2014/main" id="{55E98E1D-44FA-E4F1-3634-29C0DC875D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12768" y="2971797"/>
              <a:ext cx="914400" cy="914400"/>
            </a:xfrm>
            <a:prstGeom prst="rect">
              <a:avLst/>
            </a:prstGeom>
          </p:spPr>
        </p:pic>
        <p:sp>
          <p:nvSpPr>
            <p:cNvPr id="23" name="TextBox 22">
              <a:extLst>
                <a:ext uri="{FF2B5EF4-FFF2-40B4-BE49-F238E27FC236}">
                  <a16:creationId xmlns:a16="http://schemas.microsoft.com/office/drawing/2014/main" id="{4A877A30-D913-FEBE-F33B-9230D049A6E1}"/>
                </a:ext>
              </a:extLst>
            </p:cNvPr>
            <p:cNvSpPr txBox="1"/>
            <p:nvPr/>
          </p:nvSpPr>
          <p:spPr>
            <a:xfrm>
              <a:off x="6170468" y="4181984"/>
              <a:ext cx="2517732" cy="1384995"/>
            </a:xfrm>
            <a:prstGeom prst="rect">
              <a:avLst/>
            </a:prstGeom>
            <a:noFill/>
          </p:spPr>
          <p:txBody>
            <a:bodyPr wrap="square" lIns="91440" tIns="45720" rIns="91440" bIns="45720" rtlCol="0" anchor="t">
              <a:spAutoFit/>
            </a:bodyPr>
            <a:lstStyle/>
            <a:p>
              <a:pPr algn="ctr"/>
              <a:r>
                <a:rPr lang="en-US" sz="2800" dirty="0">
                  <a:latin typeface="Abadi"/>
                </a:rPr>
                <a:t>Procurement Requisition Package</a:t>
              </a:r>
            </a:p>
          </p:txBody>
        </p:sp>
      </p:grpSp>
    </p:spTree>
    <p:extLst>
      <p:ext uri="{BB962C8B-B14F-4D97-AF65-F5344CB8AC3E}">
        <p14:creationId xmlns:p14="http://schemas.microsoft.com/office/powerpoint/2010/main" val="37630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67786" y="1205561"/>
            <a:ext cx="9661332" cy="1014161"/>
          </a:xfrm>
          <a:solidFill>
            <a:schemeClr val="accent1">
              <a:lumMod val="60000"/>
              <a:lumOff val="40000"/>
            </a:schemeClr>
          </a:solidFill>
        </p:spPr>
        <p:txBody>
          <a:bodyPr>
            <a:normAutofit/>
          </a:bodyPr>
          <a:lstStyle/>
          <a:p>
            <a:r>
              <a:rPr lang="en-US" dirty="0">
                <a:solidFill>
                  <a:srgbClr val="0070C0"/>
                </a:solidFill>
                <a:latin typeface="Abadi" panose="020B0604020104020204" pitchFamily="34" charset="0"/>
              </a:rPr>
              <a:t>Types of Contracts</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67786" y="2657828"/>
            <a:ext cx="10985709" cy="3649163"/>
          </a:xfrm>
        </p:spPr>
        <p:txBody>
          <a:bodyPr>
            <a:normAutofit/>
          </a:bodyPr>
          <a:lstStyle/>
          <a:p>
            <a:r>
              <a:rPr lang="en-US" sz="2800" dirty="0">
                <a:latin typeface="Arial"/>
                <a:cs typeface="Arial"/>
              </a:rPr>
              <a:t>Master Contract</a:t>
            </a:r>
          </a:p>
          <a:p>
            <a:r>
              <a:rPr lang="en-US" sz="2800" dirty="0">
                <a:latin typeface="Arial"/>
                <a:cs typeface="Arial"/>
              </a:rPr>
              <a:t>Task Orders</a:t>
            </a:r>
          </a:p>
          <a:p>
            <a:pPr lvl="1"/>
            <a:r>
              <a:rPr lang="en-US" sz="2800" dirty="0">
                <a:latin typeface="Arial"/>
                <a:cs typeface="Arial"/>
              </a:rPr>
              <a:t>Lump Sum </a:t>
            </a:r>
          </a:p>
          <a:p>
            <a:pPr lvl="1"/>
            <a:r>
              <a:rPr lang="en-US" sz="2800" dirty="0">
                <a:latin typeface="Arial"/>
                <a:cs typeface="Arial"/>
              </a:rPr>
              <a:t>Cost Plus Fixed Fee (Firm Fixed Fee)</a:t>
            </a:r>
          </a:p>
          <a:p>
            <a:pPr lvl="1"/>
            <a:r>
              <a:rPr lang="en-US" sz="2800" dirty="0">
                <a:latin typeface="Arial"/>
                <a:cs typeface="Arial"/>
              </a:rPr>
              <a:t>Cost Per Unit of Work (Menu of Services)</a:t>
            </a:r>
          </a:p>
          <a:p>
            <a:pPr lvl="1"/>
            <a:r>
              <a:rPr lang="en-US" sz="2800" dirty="0">
                <a:latin typeface="Arial"/>
                <a:cs typeface="Arial"/>
              </a:rPr>
              <a:t>Specific Rate Compensation (Billable Rates)</a:t>
            </a:r>
          </a:p>
          <a:p>
            <a:pPr lvl="1"/>
            <a:endParaRPr lang="en-US" sz="2400" dirty="0">
              <a:latin typeface="Arial"/>
              <a:cs typeface="Arial"/>
            </a:endParaRPr>
          </a:p>
          <a:p>
            <a:endParaRPr lang="en-US" sz="2800" dirty="0">
              <a:solidFill>
                <a:schemeClr val="tx1"/>
              </a:solidFill>
              <a:latin typeface="Arial"/>
              <a:cs typeface="Arial"/>
            </a:endParaRPr>
          </a:p>
          <a:p>
            <a:endParaRPr lang="en-US" sz="2800" dirty="0">
              <a:solidFill>
                <a:schemeClr val="tx1"/>
              </a:solidFill>
              <a:latin typeface="Arial"/>
              <a:cs typeface="Arial"/>
            </a:endParaRPr>
          </a:p>
          <a:p>
            <a:endParaRPr lang="en-US" sz="2800" dirty="0">
              <a:latin typeface="Arial"/>
              <a:cs typeface="Arial"/>
            </a:endParaRPr>
          </a:p>
          <a:p>
            <a:endParaRPr lang="en-US" sz="2800" dirty="0">
              <a:latin typeface="Arial"/>
              <a:cs typeface="Arial"/>
            </a:endParaRPr>
          </a:p>
        </p:txBody>
      </p:sp>
    </p:spTree>
    <p:extLst>
      <p:ext uri="{BB962C8B-B14F-4D97-AF65-F5344CB8AC3E}">
        <p14:creationId xmlns:p14="http://schemas.microsoft.com/office/powerpoint/2010/main" val="127796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125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par>
                          <p:cTn id="18" fill="hold">
                            <p:stCondLst>
                              <p:cond delay="1250"/>
                            </p:stCondLst>
                            <p:childTnLst>
                              <p:par>
                                <p:cTn id="19" presetID="1" presetClass="entr" presetSubtype="0" fill="hold" nodeType="afterEffect">
                                  <p:stCondLst>
                                    <p:cond delay="125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par>
                          <p:cTn id="21" fill="hold">
                            <p:stCondLst>
                              <p:cond delay="2500"/>
                            </p:stCondLst>
                            <p:childTnLst>
                              <p:par>
                                <p:cTn id="22" presetID="1" presetClass="entr" presetSubtype="0" fill="hold" nodeType="afterEffect">
                                  <p:stCondLst>
                                    <p:cond delay="125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868315" y="1032048"/>
            <a:ext cx="10556601" cy="1329188"/>
          </a:xfrm>
          <a:solidFill>
            <a:schemeClr val="accent1">
              <a:lumMod val="60000"/>
              <a:lumOff val="40000"/>
            </a:schemeClr>
          </a:solidFill>
        </p:spPr>
        <p:txBody>
          <a:bodyPr>
            <a:normAutofit/>
          </a:bodyPr>
          <a:lstStyle/>
          <a:p>
            <a:r>
              <a:rPr lang="en-US" dirty="0">
                <a:solidFill>
                  <a:srgbClr val="0070C0"/>
                </a:solidFill>
                <a:latin typeface="Abadi"/>
              </a:rPr>
              <a:t>Contract Types: Lump Sum</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603145" y="2787172"/>
            <a:ext cx="10767861" cy="2887566"/>
          </a:xfrm>
        </p:spPr>
        <p:txBody>
          <a:bodyPr>
            <a:normAutofit lnSpcReduction="10000"/>
          </a:bodyPr>
          <a:lstStyle/>
          <a:p>
            <a:pPr marL="914400" lvl="1" indent="-457200"/>
            <a:r>
              <a:rPr lang="en-US" sz="2800" dirty="0">
                <a:solidFill>
                  <a:srgbClr val="000000"/>
                </a:solidFill>
                <a:effectLst/>
                <a:latin typeface="Arial"/>
                <a:ea typeface="Calibri"/>
                <a:cs typeface="Arial"/>
              </a:rPr>
              <a:t>A </a:t>
            </a:r>
            <a:r>
              <a:rPr lang="en-US" sz="2800" b="1" dirty="0">
                <a:solidFill>
                  <a:srgbClr val="0070C0"/>
                </a:solidFill>
                <a:effectLst/>
                <a:latin typeface="Arial"/>
                <a:ea typeface="Calibri"/>
                <a:cs typeface="Arial"/>
              </a:rPr>
              <a:t>fixed/negotiated price</a:t>
            </a:r>
            <a:r>
              <a:rPr lang="en-US" sz="2800" dirty="0">
                <a:solidFill>
                  <a:srgbClr val="000000"/>
                </a:solidFill>
                <a:effectLst/>
                <a:latin typeface="Arial"/>
                <a:ea typeface="Calibri"/>
                <a:cs typeface="Arial"/>
              </a:rPr>
              <a:t> not subject to any adjustment; </a:t>
            </a:r>
            <a:endParaRPr lang="en-US" sz="2800" dirty="0">
              <a:solidFill>
                <a:srgbClr val="262626"/>
              </a:solidFill>
              <a:latin typeface="Arial"/>
              <a:ea typeface="Calibri"/>
              <a:cs typeface="Arial"/>
            </a:endParaRPr>
          </a:p>
          <a:p>
            <a:pPr marL="914400" lvl="1" indent="-457200">
              <a:buSzPct val="114999"/>
            </a:pPr>
            <a:r>
              <a:rPr lang="en-US" sz="2800" dirty="0">
                <a:solidFill>
                  <a:srgbClr val="000000"/>
                </a:solidFill>
                <a:effectLst/>
                <a:latin typeface="Arial"/>
                <a:ea typeface="Calibri"/>
                <a:cs typeface="Arial"/>
              </a:rPr>
              <a:t>the Consultant </a:t>
            </a:r>
            <a:r>
              <a:rPr lang="en-US" sz="2800" dirty="0">
                <a:solidFill>
                  <a:srgbClr val="000000"/>
                </a:solidFill>
                <a:effectLst/>
                <a:latin typeface="Arial"/>
                <a:ea typeface="Times New Roman" panose="02020603050405020304" pitchFamily="18" charset="0"/>
                <a:cs typeface="Calibri"/>
              </a:rPr>
              <a:t>agrees to </a:t>
            </a:r>
            <a:r>
              <a:rPr lang="en-US" sz="2800" b="1" dirty="0">
                <a:solidFill>
                  <a:srgbClr val="0070C0"/>
                </a:solidFill>
                <a:effectLst/>
                <a:latin typeface="Arial"/>
                <a:ea typeface="Times New Roman" panose="02020603050405020304" pitchFamily="18" charset="0"/>
                <a:cs typeface="Calibri"/>
              </a:rPr>
              <a:t>fulfill its obligation</a:t>
            </a:r>
            <a:r>
              <a:rPr lang="en-US" sz="2800" dirty="0">
                <a:solidFill>
                  <a:srgbClr val="000000"/>
                </a:solidFill>
                <a:effectLst/>
                <a:latin typeface="Arial"/>
                <a:ea typeface="Times New Roman" panose="02020603050405020304" pitchFamily="18" charset="0"/>
                <a:cs typeface="Calibri"/>
              </a:rPr>
              <a:t> under this agreement, </a:t>
            </a:r>
            <a:r>
              <a:rPr lang="en-US" sz="2800" b="1" dirty="0">
                <a:solidFill>
                  <a:srgbClr val="0070C0"/>
                </a:solidFill>
                <a:effectLst/>
                <a:latin typeface="Arial"/>
                <a:ea typeface="Times New Roman" panose="02020603050405020304" pitchFamily="18" charset="0"/>
                <a:cs typeface="Calibri"/>
              </a:rPr>
              <a:t>regardless of cost</a:t>
            </a:r>
            <a:r>
              <a:rPr lang="en-US" sz="2800" dirty="0">
                <a:solidFill>
                  <a:srgbClr val="000000"/>
                </a:solidFill>
                <a:effectLst/>
                <a:latin typeface="Arial"/>
                <a:ea typeface="Times New Roman" panose="02020603050405020304" pitchFamily="18" charset="0"/>
                <a:cs typeface="Calibri"/>
              </a:rPr>
              <a:t> </a:t>
            </a:r>
            <a:endParaRPr lang="en-US" sz="2800" dirty="0">
              <a:solidFill>
                <a:srgbClr val="262626"/>
              </a:solidFill>
              <a:latin typeface="Arial"/>
              <a:ea typeface="Times New Roman" panose="02020603050405020304" pitchFamily="18" charset="0"/>
              <a:cs typeface="Calibri"/>
            </a:endParaRPr>
          </a:p>
          <a:p>
            <a:pPr marL="914400" lvl="1" indent="-457200">
              <a:buSzPct val="114999"/>
            </a:pPr>
            <a:r>
              <a:rPr lang="en-US" sz="2800" dirty="0">
                <a:solidFill>
                  <a:srgbClr val="000000"/>
                </a:solidFill>
                <a:effectLst/>
                <a:latin typeface="Arial"/>
                <a:ea typeface="Times New Roman" panose="02020603050405020304" pitchFamily="18" charset="0"/>
                <a:cs typeface="Calibri"/>
              </a:rPr>
              <a:t>with </a:t>
            </a:r>
            <a:r>
              <a:rPr lang="en-US" sz="2800" b="1" dirty="0">
                <a:solidFill>
                  <a:srgbClr val="0070C0"/>
                </a:solidFill>
                <a:effectLst/>
                <a:latin typeface="Arial"/>
                <a:ea typeface="Times New Roman" panose="02020603050405020304" pitchFamily="18" charset="0"/>
                <a:cs typeface="Calibri"/>
              </a:rPr>
              <a:t>no expectation of additional compensation</a:t>
            </a:r>
            <a:r>
              <a:rPr lang="en-US" sz="2800" dirty="0">
                <a:solidFill>
                  <a:srgbClr val="000000"/>
                </a:solidFill>
                <a:effectLst/>
                <a:latin typeface="Arial"/>
                <a:ea typeface="Times New Roman" panose="02020603050405020304" pitchFamily="18" charset="0"/>
                <a:cs typeface="Calibri"/>
              </a:rPr>
              <a:t> beyond the agreed upon lump sum price in the performance of the work.</a:t>
            </a:r>
            <a:endParaRPr lang="en-US" sz="2800" dirty="0">
              <a:latin typeface="Arial"/>
              <a:cs typeface="Calibri"/>
            </a:endParaRPr>
          </a:p>
          <a:p>
            <a:endParaRPr lang="en-US" sz="2800" dirty="0">
              <a:solidFill>
                <a:schemeClr val="tx1"/>
              </a:solidFill>
            </a:endParaRPr>
          </a:p>
          <a:p>
            <a:endParaRPr lang="en-US" sz="2800" dirty="0">
              <a:solidFill>
                <a:schemeClr val="tx1"/>
              </a:solidFill>
            </a:endParaRPr>
          </a:p>
          <a:p>
            <a:endParaRPr lang="en-US" sz="2800" dirty="0">
              <a:latin typeface="Abadi" panose="020B0604020104020204" pitchFamily="34" charset="0"/>
            </a:endParaRPr>
          </a:p>
          <a:p>
            <a:endParaRPr lang="en-US" sz="2800" dirty="0">
              <a:latin typeface="Abadi" panose="020B0604020104020204" pitchFamily="34" charset="0"/>
            </a:endParaRPr>
          </a:p>
        </p:txBody>
      </p:sp>
    </p:spTree>
    <p:extLst>
      <p:ext uri="{BB962C8B-B14F-4D97-AF65-F5344CB8AC3E}">
        <p14:creationId xmlns:p14="http://schemas.microsoft.com/office/powerpoint/2010/main" val="79770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914401" y="801138"/>
            <a:ext cx="10272252" cy="1560098"/>
          </a:xfrm>
          <a:solidFill>
            <a:schemeClr val="accent1">
              <a:lumMod val="60000"/>
              <a:lumOff val="40000"/>
            </a:schemeClr>
          </a:solidFill>
        </p:spPr>
        <p:txBody>
          <a:bodyPr>
            <a:normAutofit/>
          </a:bodyPr>
          <a:lstStyle/>
          <a:p>
            <a:r>
              <a:rPr lang="en-US" dirty="0">
                <a:solidFill>
                  <a:srgbClr val="0070C0"/>
                </a:solidFill>
                <a:latin typeface="Abadi"/>
              </a:rPr>
              <a:t>Contract Types:</a:t>
            </a:r>
            <a:br>
              <a:rPr lang="en-US" dirty="0">
                <a:solidFill>
                  <a:srgbClr val="0070C0"/>
                </a:solidFill>
                <a:latin typeface="Abadi"/>
              </a:rPr>
            </a:br>
            <a:r>
              <a:rPr lang="en-US" dirty="0">
                <a:solidFill>
                  <a:srgbClr val="0070C0"/>
                </a:solidFill>
                <a:latin typeface="Abadi"/>
              </a:rPr>
              <a:t> Cost Plus Fixed Fee (Firm Fixed Fee)</a:t>
            </a:r>
            <a:endParaRPr lang="en-US" dirty="0">
              <a:latin typeface="Abadi" panose="020B0604020104020204" pitchFamily="34" charset="0"/>
            </a:endParaRP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494320" y="2392227"/>
            <a:ext cx="10692334" cy="2947199"/>
          </a:xfrm>
        </p:spPr>
        <p:txBody>
          <a:bodyPr>
            <a:noAutofit/>
          </a:bodyPr>
          <a:lstStyle/>
          <a:p>
            <a:pPr marL="914400" lvl="1" indent="-457200"/>
            <a:r>
              <a:rPr lang="en-US" sz="2800" dirty="0">
                <a:solidFill>
                  <a:srgbClr val="000000"/>
                </a:solidFill>
                <a:effectLst/>
                <a:latin typeface="Arial"/>
                <a:ea typeface="Calibri"/>
                <a:cs typeface="Arial"/>
              </a:rPr>
              <a:t>An agreed-upon</a:t>
            </a:r>
            <a:r>
              <a:rPr lang="en-US" sz="2800" b="1" dirty="0">
                <a:solidFill>
                  <a:srgbClr val="0070C0"/>
                </a:solidFill>
                <a:effectLst/>
                <a:latin typeface="Arial"/>
                <a:ea typeface="Calibri"/>
                <a:cs typeface="Arial"/>
              </a:rPr>
              <a:t> fixed fee </a:t>
            </a:r>
            <a:r>
              <a:rPr lang="en-US" sz="2800" b="1" dirty="0">
                <a:solidFill>
                  <a:srgbClr val="0070C0"/>
                </a:solidFill>
                <a:latin typeface="Arial"/>
                <a:ea typeface="Calibri"/>
                <a:cs typeface="Arial"/>
              </a:rPr>
              <a:t>amount (aka</a:t>
            </a:r>
            <a:r>
              <a:rPr lang="en-US" sz="2800" b="1" dirty="0">
                <a:solidFill>
                  <a:srgbClr val="0070C0"/>
                </a:solidFill>
                <a:effectLst/>
                <a:latin typeface="Arial"/>
                <a:ea typeface="Calibri"/>
                <a:cs typeface="Arial"/>
              </a:rPr>
              <a:t> </a:t>
            </a:r>
            <a:r>
              <a:rPr lang="en-US" sz="2800" b="1" dirty="0">
                <a:solidFill>
                  <a:srgbClr val="0070C0"/>
                </a:solidFill>
                <a:latin typeface="Arial"/>
                <a:ea typeface="Calibri"/>
                <a:cs typeface="Arial"/>
              </a:rPr>
              <a:t>profit)</a:t>
            </a:r>
            <a:r>
              <a:rPr lang="en-US" sz="2800" dirty="0">
                <a:solidFill>
                  <a:srgbClr val="000000"/>
                </a:solidFill>
                <a:latin typeface="Arial"/>
                <a:ea typeface="Calibri"/>
                <a:cs typeface="Arial"/>
              </a:rPr>
              <a:t> </a:t>
            </a:r>
            <a:r>
              <a:rPr lang="en-US" sz="2800" dirty="0">
                <a:solidFill>
                  <a:srgbClr val="000000"/>
                </a:solidFill>
                <a:effectLst/>
                <a:latin typeface="Arial"/>
                <a:ea typeface="Calibri"/>
                <a:cs typeface="Arial"/>
              </a:rPr>
              <a:t>for the Prime and Sub-consultants, together with all allowable incurred costs in the performance of the scope of services. </a:t>
            </a:r>
            <a:endParaRPr lang="en-US" sz="2800" dirty="0">
              <a:solidFill>
                <a:srgbClr val="000000"/>
              </a:solidFill>
              <a:latin typeface="Arial"/>
              <a:ea typeface="Calibri"/>
              <a:cs typeface="Arial"/>
            </a:endParaRPr>
          </a:p>
          <a:p>
            <a:pPr marL="914400" lvl="1" indent="-457200">
              <a:buSzPct val="114999"/>
            </a:pPr>
            <a:r>
              <a:rPr lang="en-US" sz="2800" dirty="0">
                <a:solidFill>
                  <a:srgbClr val="000000"/>
                </a:solidFill>
                <a:effectLst/>
                <a:latin typeface="Arial"/>
                <a:ea typeface="Calibri"/>
                <a:cs typeface="Arial"/>
              </a:rPr>
              <a:t>Each individual consultant’s</a:t>
            </a:r>
            <a:r>
              <a:rPr lang="en-US" sz="2800" b="1" dirty="0">
                <a:solidFill>
                  <a:srgbClr val="0070C0"/>
                </a:solidFill>
                <a:effectLst/>
                <a:latin typeface="Arial"/>
                <a:ea typeface="Calibri"/>
                <a:cs typeface="Arial"/>
              </a:rPr>
              <a:t> fixed fee amounts will not vary with the actual cost i</a:t>
            </a:r>
            <a:r>
              <a:rPr lang="en-US" sz="2800" dirty="0">
                <a:solidFill>
                  <a:srgbClr val="000000"/>
                </a:solidFill>
                <a:effectLst/>
                <a:latin typeface="Arial"/>
                <a:ea typeface="Calibri"/>
                <a:cs typeface="Arial"/>
              </a:rPr>
              <a:t>n the performance of work by the Prime and/or Sub-consultants.</a:t>
            </a:r>
            <a:endParaRPr lang="en-US" sz="2800" dirty="0">
              <a:solidFill>
                <a:schemeClr val="tx1"/>
              </a:solidFill>
              <a:latin typeface="Arial"/>
              <a:ea typeface="Calibri"/>
              <a:cs typeface="Arial"/>
            </a:endParaRPr>
          </a:p>
          <a:p>
            <a:pPr marL="0" indent="0" algn="ctr">
              <a:buNone/>
            </a:pPr>
            <a:endParaRPr lang="en-US" sz="2800" dirty="0">
              <a:solidFill>
                <a:srgbClr val="0070C0"/>
              </a:solidFill>
              <a:effectLst/>
              <a:latin typeface="Arial"/>
              <a:ea typeface="Times New Roman" panose="02020603050405020304" pitchFamily="18" charset="0"/>
              <a:cs typeface="Times New Roman"/>
            </a:endParaRPr>
          </a:p>
          <a:p>
            <a:endParaRPr lang="en-US" sz="2800" dirty="0">
              <a:solidFill>
                <a:srgbClr val="262626"/>
              </a:solidFill>
              <a:latin typeface="Abadi" panose="020B0604020104020204" pitchFamily="34" charset="0"/>
            </a:endParaRPr>
          </a:p>
        </p:txBody>
      </p:sp>
      <p:sp>
        <p:nvSpPr>
          <p:cNvPr id="4" name="TextBox 3">
            <a:extLst>
              <a:ext uri="{FF2B5EF4-FFF2-40B4-BE49-F238E27FC236}">
                <a16:creationId xmlns:a16="http://schemas.microsoft.com/office/drawing/2014/main" id="{A2DB0E02-20F3-0D61-992E-2B829EF15395}"/>
              </a:ext>
            </a:extLst>
          </p:cNvPr>
          <p:cNvSpPr txBox="1"/>
          <p:nvPr/>
        </p:nvSpPr>
        <p:spPr>
          <a:xfrm>
            <a:off x="494319" y="5462126"/>
            <a:ext cx="11212611" cy="523220"/>
          </a:xfrm>
          <a:prstGeom prst="rect">
            <a:avLst/>
          </a:prstGeom>
          <a:solidFill>
            <a:srgbClr val="0000FF"/>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0" i="0" u="none" strike="noStrike" baseline="0" dirty="0">
                <a:solidFill>
                  <a:srgbClr val="FFFFFF"/>
                </a:solidFill>
                <a:latin typeface="Arial"/>
                <a:ea typeface="Arial"/>
                <a:cs typeface="Arial"/>
              </a:rPr>
              <a:t>(Fixed Fee = (Direct Labor + Overhead /Indirect Cost Rate) X 10%) </a:t>
            </a:r>
            <a:endParaRPr lang="en-US" sz="2800" dirty="0">
              <a:solidFill>
                <a:srgbClr val="FFFFFF"/>
              </a:solidFill>
            </a:endParaRPr>
          </a:p>
        </p:txBody>
      </p:sp>
    </p:spTree>
    <p:extLst>
      <p:ext uri="{BB962C8B-B14F-4D97-AF65-F5344CB8AC3E}">
        <p14:creationId xmlns:p14="http://schemas.microsoft.com/office/powerpoint/2010/main" val="2493955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2500"/>
                            </p:stCondLst>
                            <p:childTnLst>
                              <p:par>
                                <p:cTn id="11" presetID="42" presetClass="entr" presetSubtype="0" fill="hold" grpId="0" nodeType="after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500"/>
                                        <p:tgtEl>
                                          <p:spTgt spid="4"/>
                                        </p:tgtEl>
                                      </p:cBhvr>
                                    </p:animEffect>
                                    <p:anim calcmode="lin" valueType="num">
                                      <p:cBhvr>
                                        <p:cTn id="14" dur="1500" fill="hold"/>
                                        <p:tgtEl>
                                          <p:spTgt spid="4"/>
                                        </p:tgtEl>
                                        <p:attrNameLst>
                                          <p:attrName>ppt_x</p:attrName>
                                        </p:attrNameLst>
                                      </p:cBhvr>
                                      <p:tavLst>
                                        <p:tav tm="0">
                                          <p:val>
                                            <p:strVal val="#ppt_x"/>
                                          </p:val>
                                        </p:tav>
                                        <p:tav tm="100000">
                                          <p:val>
                                            <p:strVal val="#ppt_x"/>
                                          </p:val>
                                        </p:tav>
                                      </p:tavLst>
                                    </p:anim>
                                    <p:anim calcmode="lin" valueType="num">
                                      <p:cBhvr>
                                        <p:cTn id="15" dur="1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033953" y="909043"/>
            <a:ext cx="10248564" cy="1408245"/>
          </a:xfrm>
          <a:solidFill>
            <a:schemeClr val="accent1">
              <a:lumMod val="60000"/>
              <a:lumOff val="40000"/>
            </a:schemeClr>
          </a:solidFill>
        </p:spPr>
        <p:txBody>
          <a:bodyPr>
            <a:normAutofit fontScale="90000"/>
          </a:bodyPr>
          <a:lstStyle/>
          <a:p>
            <a:r>
              <a:rPr lang="en-US" dirty="0">
                <a:solidFill>
                  <a:srgbClr val="0070C0"/>
                </a:solidFill>
                <a:latin typeface="Abadi"/>
              </a:rPr>
              <a:t>Contract Types: </a:t>
            </a:r>
            <a:br>
              <a:rPr lang="en-US" dirty="0">
                <a:solidFill>
                  <a:srgbClr val="0070C0"/>
                </a:solidFill>
                <a:latin typeface="Abadi"/>
              </a:rPr>
            </a:br>
            <a:r>
              <a:rPr lang="en-US" dirty="0">
                <a:solidFill>
                  <a:srgbClr val="0070C0"/>
                </a:solidFill>
                <a:latin typeface="Abadi"/>
              </a:rPr>
              <a:t>Cost Per Unit of Work (Menu of Services) </a:t>
            </a:r>
            <a:endParaRPr lang="en-US" dirty="0">
              <a:latin typeface="Abadi" panose="020B0604020104020204" pitchFamily="34" charset="0"/>
            </a:endParaRP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553132" y="2628331"/>
            <a:ext cx="10677766" cy="3649163"/>
          </a:xfrm>
        </p:spPr>
        <p:txBody>
          <a:bodyPr>
            <a:normAutofit/>
          </a:bodyPr>
          <a:lstStyle/>
          <a:p>
            <a:pPr marL="914400" lvl="1" indent="-457200"/>
            <a:r>
              <a:rPr lang="en-US" sz="2800" dirty="0">
                <a:solidFill>
                  <a:srgbClr val="000000"/>
                </a:solidFill>
                <a:effectLst/>
                <a:latin typeface="Arial"/>
                <a:ea typeface="Calibri"/>
                <a:cs typeface="Arial"/>
              </a:rPr>
              <a:t>An </a:t>
            </a:r>
            <a:r>
              <a:rPr lang="en-US" sz="2800" b="1" dirty="0">
                <a:solidFill>
                  <a:srgbClr val="0070C0"/>
                </a:solidFill>
                <a:effectLst/>
                <a:latin typeface="Arial"/>
                <a:ea typeface="Calibri"/>
                <a:cs typeface="Arial"/>
              </a:rPr>
              <a:t>agreed-upon cost</a:t>
            </a:r>
            <a:r>
              <a:rPr lang="en-US" sz="2800" dirty="0">
                <a:solidFill>
                  <a:srgbClr val="0070C0"/>
                </a:solidFill>
                <a:effectLst/>
                <a:latin typeface="Arial"/>
                <a:ea typeface="Calibri"/>
                <a:cs typeface="Arial"/>
              </a:rPr>
              <a:t> </a:t>
            </a:r>
            <a:r>
              <a:rPr lang="en-US" sz="2800" dirty="0">
                <a:solidFill>
                  <a:srgbClr val="000000"/>
                </a:solidFill>
                <a:effectLst/>
                <a:latin typeface="Arial"/>
                <a:ea typeface="Calibri"/>
                <a:cs typeface="Arial"/>
              </a:rPr>
              <a:t>for an agreed-upon </a:t>
            </a:r>
            <a:r>
              <a:rPr lang="en-US" sz="2800" b="1" dirty="0">
                <a:solidFill>
                  <a:srgbClr val="0070C0"/>
                </a:solidFill>
                <a:effectLst/>
                <a:latin typeface="Arial"/>
                <a:ea typeface="Calibri"/>
                <a:cs typeface="Arial"/>
              </a:rPr>
              <a:t>effort per unit</a:t>
            </a:r>
            <a:r>
              <a:rPr lang="en-US" sz="2800" dirty="0">
                <a:solidFill>
                  <a:srgbClr val="000000"/>
                </a:solidFill>
                <a:effectLst/>
                <a:latin typeface="Arial"/>
                <a:ea typeface="Calibri"/>
                <a:cs typeface="Arial"/>
              </a:rPr>
              <a:t> of work. </a:t>
            </a:r>
            <a:endParaRPr lang="en-US" sz="2800" dirty="0">
              <a:solidFill>
                <a:srgbClr val="000000"/>
              </a:solidFill>
              <a:latin typeface="Garamond" panose="02020404030301010803"/>
              <a:ea typeface="Calibri"/>
              <a:cs typeface="Arial"/>
            </a:endParaRPr>
          </a:p>
          <a:p>
            <a:pPr marL="914400" lvl="1" indent="-457200">
              <a:buSzPct val="114999"/>
            </a:pPr>
            <a:r>
              <a:rPr lang="en-US" sz="2800" dirty="0">
                <a:solidFill>
                  <a:srgbClr val="000000"/>
                </a:solidFill>
                <a:effectLst/>
                <a:latin typeface="Arial"/>
                <a:ea typeface="Calibri"/>
                <a:cs typeface="Arial"/>
              </a:rPr>
              <a:t>The GDOT </a:t>
            </a:r>
            <a:r>
              <a:rPr lang="en-US" sz="2800" b="1" dirty="0">
                <a:solidFill>
                  <a:srgbClr val="0070C0"/>
                </a:solidFill>
                <a:effectLst/>
                <a:latin typeface="Arial"/>
                <a:ea typeface="Calibri"/>
                <a:cs typeface="Arial"/>
              </a:rPr>
              <a:t>Project Manager shall manage and request the unit of work</a:t>
            </a:r>
            <a:r>
              <a:rPr lang="en-US" sz="2800" dirty="0">
                <a:solidFill>
                  <a:srgbClr val="000000"/>
                </a:solidFill>
                <a:effectLst/>
                <a:latin typeface="Arial"/>
                <a:ea typeface="Calibri"/>
                <a:cs typeface="Arial"/>
              </a:rPr>
              <a:t> (Menu Items) to be performed by the Consultant.</a:t>
            </a:r>
            <a:endParaRPr lang="en-US" sz="2800" dirty="0">
              <a:solidFill>
                <a:srgbClr val="000000"/>
              </a:solidFill>
              <a:latin typeface="Garamond" panose="02020404030301010803"/>
              <a:ea typeface="Calibri"/>
              <a:cs typeface="Arial"/>
            </a:endParaRPr>
          </a:p>
          <a:p>
            <a:pPr marL="914400" lvl="1" indent="-457200">
              <a:buSzPct val="114999"/>
            </a:pPr>
            <a:r>
              <a:rPr lang="en-US" sz="2800" dirty="0">
                <a:solidFill>
                  <a:srgbClr val="000000"/>
                </a:solidFill>
                <a:latin typeface="Arial"/>
                <a:ea typeface="Calibri"/>
                <a:cs typeface="Arial"/>
              </a:rPr>
              <a:t> </a:t>
            </a:r>
            <a:r>
              <a:rPr lang="en-US" sz="2800" dirty="0">
                <a:solidFill>
                  <a:srgbClr val="000000"/>
                </a:solidFill>
                <a:effectLst/>
                <a:latin typeface="Arial"/>
                <a:ea typeface="Calibri"/>
                <a:cs typeface="Arial"/>
              </a:rPr>
              <a:t>The Consultant shall </a:t>
            </a:r>
            <a:r>
              <a:rPr lang="en-US" sz="2800" b="1" dirty="0">
                <a:solidFill>
                  <a:srgbClr val="C00000"/>
                </a:solidFill>
                <a:effectLst/>
                <a:latin typeface="Arial"/>
                <a:ea typeface="Calibri"/>
                <a:cs typeface="Arial"/>
              </a:rPr>
              <a:t>not be in direct control </a:t>
            </a:r>
            <a:r>
              <a:rPr lang="en-US" sz="2800" dirty="0">
                <a:solidFill>
                  <a:srgbClr val="000000"/>
                </a:solidFill>
                <a:effectLst/>
                <a:latin typeface="Arial"/>
                <a:ea typeface="Calibri"/>
                <a:cs typeface="Arial"/>
              </a:rPr>
              <a:t>of the number or menu items worked.</a:t>
            </a:r>
            <a:endParaRPr lang="en-US" sz="2800" dirty="0">
              <a:solidFill>
                <a:schemeClr val="tx1"/>
              </a:solidFill>
              <a:latin typeface="Garamond" panose="02020404030301010803"/>
              <a:ea typeface="Calibri"/>
              <a:cs typeface="Arial"/>
            </a:endParaRPr>
          </a:p>
        </p:txBody>
      </p:sp>
    </p:spTree>
    <p:extLst>
      <p:ext uri="{BB962C8B-B14F-4D97-AF65-F5344CB8AC3E}">
        <p14:creationId xmlns:p14="http://schemas.microsoft.com/office/powerpoint/2010/main" val="384235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175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par>
                          <p:cTn id="9" fill="hold">
                            <p:stCondLst>
                              <p:cond delay="1750"/>
                            </p:stCondLst>
                            <p:childTnLst>
                              <p:par>
                                <p:cTn id="10" presetID="1" presetClass="entr" presetSubtype="0" fill="hold" nodeType="afterEffect">
                                  <p:stCondLst>
                                    <p:cond delay="175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A3F80A-E702-697A-4641-C157F2A9FF6A}"/>
              </a:ext>
            </a:extLst>
          </p:cNvPr>
          <p:cNvSpPr>
            <a:spLocks noGrp="1"/>
          </p:cNvSpPr>
          <p:nvPr>
            <p:ph idx="1"/>
          </p:nvPr>
        </p:nvSpPr>
        <p:spPr/>
        <p:txBody>
          <a:bodyPr>
            <a:noAutofit/>
          </a:bodyPr>
          <a:lstStyle/>
          <a:p>
            <a:r>
              <a:rPr lang="en-US" sz="2800" dirty="0">
                <a:solidFill>
                  <a:srgbClr val="000000"/>
                </a:solidFill>
                <a:effectLst/>
                <a:latin typeface="Arial"/>
                <a:ea typeface="Times New Roman" panose="02020603050405020304" pitchFamily="18" charset="0"/>
                <a:cs typeface="Calibri"/>
              </a:rPr>
              <a:t>An agreed-upon </a:t>
            </a:r>
            <a:r>
              <a:rPr lang="en-US" sz="2800" b="1" dirty="0">
                <a:solidFill>
                  <a:srgbClr val="0070C0"/>
                </a:solidFill>
                <a:effectLst/>
                <a:latin typeface="Arial"/>
                <a:ea typeface="Times New Roman" panose="02020603050405020304" pitchFamily="18" charset="0"/>
                <a:cs typeface="Calibri"/>
              </a:rPr>
              <a:t>loaded fixed hourly rate</a:t>
            </a:r>
            <a:r>
              <a:rPr lang="en-US" sz="2800" dirty="0">
                <a:solidFill>
                  <a:srgbClr val="000000"/>
                </a:solidFill>
                <a:effectLst/>
                <a:latin typeface="Arial"/>
                <a:ea typeface="Times New Roman" panose="02020603050405020304" pitchFamily="18" charset="0"/>
                <a:cs typeface="Calibri"/>
              </a:rPr>
              <a:t> for each classification of employees, </a:t>
            </a:r>
            <a:endParaRPr lang="en-US" sz="2800" dirty="0">
              <a:solidFill>
                <a:srgbClr val="262626"/>
              </a:solidFill>
              <a:latin typeface="Arial"/>
              <a:ea typeface="Times New Roman" panose="02020603050405020304" pitchFamily="18" charset="0"/>
              <a:cs typeface="Calibri"/>
            </a:endParaRPr>
          </a:p>
          <a:p>
            <a:pPr>
              <a:buSzPct val="114999"/>
            </a:pPr>
            <a:r>
              <a:rPr lang="en-US" sz="2800" dirty="0">
                <a:solidFill>
                  <a:srgbClr val="000000"/>
                </a:solidFill>
                <a:effectLst/>
                <a:latin typeface="Arial"/>
                <a:ea typeface="Times New Roman" panose="02020603050405020304" pitchFamily="18" charset="0"/>
                <a:cs typeface="Calibri"/>
              </a:rPr>
              <a:t>which will </a:t>
            </a:r>
            <a:r>
              <a:rPr lang="en-US" sz="2800" u="sng" dirty="0">
                <a:solidFill>
                  <a:srgbClr val="000000"/>
                </a:solidFill>
                <a:effectLst/>
                <a:latin typeface="Arial"/>
                <a:ea typeface="Times New Roman" panose="02020603050405020304" pitchFamily="18" charset="0"/>
                <a:cs typeface="Calibri"/>
              </a:rPr>
              <a:t>not</a:t>
            </a:r>
            <a:r>
              <a:rPr lang="en-US" sz="2800" dirty="0">
                <a:solidFill>
                  <a:srgbClr val="000000"/>
                </a:solidFill>
                <a:effectLst/>
                <a:latin typeface="Arial"/>
                <a:ea typeface="Times New Roman" panose="02020603050405020304" pitchFamily="18" charset="0"/>
                <a:cs typeface="Calibri"/>
              </a:rPr>
              <a:t> change for the duration of this task order and </a:t>
            </a:r>
            <a:endParaRPr lang="en-US" sz="2800" dirty="0">
              <a:solidFill>
                <a:srgbClr val="262626"/>
              </a:solidFill>
              <a:latin typeface="Arial"/>
              <a:ea typeface="Times New Roman" panose="02020603050405020304" pitchFamily="18" charset="0"/>
              <a:cs typeface="Calibri"/>
            </a:endParaRPr>
          </a:p>
          <a:p>
            <a:pPr>
              <a:buSzPct val="114999"/>
            </a:pPr>
            <a:r>
              <a:rPr lang="en-US" sz="2800" dirty="0">
                <a:solidFill>
                  <a:srgbClr val="000000"/>
                </a:solidFill>
                <a:effectLst/>
                <a:latin typeface="Arial"/>
                <a:ea typeface="Times New Roman" panose="02020603050405020304" pitchFamily="18" charset="0"/>
                <a:cs typeface="Calibri"/>
              </a:rPr>
              <a:t>provides </a:t>
            </a:r>
            <a:r>
              <a:rPr lang="en-US" sz="2800" b="1" dirty="0">
                <a:solidFill>
                  <a:srgbClr val="0070C0"/>
                </a:solidFill>
                <a:effectLst/>
                <a:latin typeface="Arial"/>
                <a:ea typeface="Times New Roman" panose="02020603050405020304" pitchFamily="18" charset="0"/>
                <a:cs typeface="Calibri"/>
              </a:rPr>
              <a:t>reimbursement to the Consultant based on the actual direct labor hours</a:t>
            </a:r>
            <a:r>
              <a:rPr lang="en-US" sz="2800" dirty="0">
                <a:solidFill>
                  <a:srgbClr val="000000"/>
                </a:solidFill>
                <a:effectLst/>
                <a:latin typeface="Arial"/>
                <a:ea typeface="Times New Roman" panose="02020603050405020304" pitchFamily="18" charset="0"/>
                <a:cs typeface="Calibri"/>
              </a:rPr>
              <a:t> worked at specified fixed hourly rates. </a:t>
            </a:r>
            <a:endParaRPr lang="en-US" sz="2800" dirty="0">
              <a:latin typeface="Arial"/>
              <a:cs typeface="Calibri"/>
            </a:endParaRPr>
          </a:p>
        </p:txBody>
      </p:sp>
      <p:sp>
        <p:nvSpPr>
          <p:cNvPr id="4" name="Title 1">
            <a:extLst>
              <a:ext uri="{FF2B5EF4-FFF2-40B4-BE49-F238E27FC236}">
                <a16:creationId xmlns:a16="http://schemas.microsoft.com/office/drawing/2014/main" id="{95CFA16B-A6EE-9471-C71D-AB2451E13D11}"/>
              </a:ext>
            </a:extLst>
          </p:cNvPr>
          <p:cNvSpPr>
            <a:spLocks noGrp="1"/>
          </p:cNvSpPr>
          <p:nvPr>
            <p:ph type="title"/>
          </p:nvPr>
        </p:nvSpPr>
        <p:spPr>
          <a:xfrm>
            <a:off x="1295401" y="670265"/>
            <a:ext cx="9896168" cy="1779461"/>
          </a:xfrm>
          <a:solidFill>
            <a:schemeClr val="accent1">
              <a:lumMod val="60000"/>
              <a:lumOff val="40000"/>
            </a:schemeClr>
          </a:solidFill>
        </p:spPr>
        <p:txBody>
          <a:bodyPr>
            <a:normAutofit fontScale="90000"/>
          </a:bodyPr>
          <a:lstStyle/>
          <a:p>
            <a:r>
              <a:rPr lang="en-US" dirty="0">
                <a:solidFill>
                  <a:srgbClr val="0070C0"/>
                </a:solidFill>
                <a:latin typeface="Abadi"/>
              </a:rPr>
              <a:t>Contract Types:</a:t>
            </a:r>
            <a:br>
              <a:rPr lang="en-US" dirty="0">
                <a:solidFill>
                  <a:srgbClr val="0070C0"/>
                </a:solidFill>
                <a:latin typeface="Abadi"/>
              </a:rPr>
            </a:br>
            <a:r>
              <a:rPr lang="en-US" dirty="0">
                <a:solidFill>
                  <a:srgbClr val="0070C0"/>
                </a:solidFill>
                <a:latin typeface="Abadi"/>
              </a:rPr>
              <a:t>Specific Rates of Compensation </a:t>
            </a:r>
            <a:br>
              <a:rPr lang="en-US" dirty="0">
                <a:solidFill>
                  <a:srgbClr val="0070C0"/>
                </a:solidFill>
                <a:latin typeface="Abadi"/>
              </a:rPr>
            </a:br>
            <a:r>
              <a:rPr lang="en-US" dirty="0">
                <a:solidFill>
                  <a:srgbClr val="0070C0"/>
                </a:solidFill>
                <a:latin typeface="Abadi"/>
              </a:rPr>
              <a:t>(Billable Hourly Rates) </a:t>
            </a:r>
            <a:endParaRPr lang="en-US" dirty="0">
              <a:latin typeface="Abadi" panose="020B0604020104020204" pitchFamily="34" charset="0"/>
            </a:endParaRPr>
          </a:p>
        </p:txBody>
      </p:sp>
    </p:spTree>
    <p:extLst>
      <p:ext uri="{BB962C8B-B14F-4D97-AF65-F5344CB8AC3E}">
        <p14:creationId xmlns:p14="http://schemas.microsoft.com/office/powerpoint/2010/main" val="153567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7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750"/>
                            </p:stCondLst>
                            <p:childTnLst>
                              <p:par>
                                <p:cTn id="11" presetID="1" presetClass="entr" presetSubtype="0" fill="hold" nodeType="afterEffect">
                                  <p:stCondLst>
                                    <p:cond delay="17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2" name="Object 311">
            <a:extLst>
              <a:ext uri="{FF2B5EF4-FFF2-40B4-BE49-F238E27FC236}">
                <a16:creationId xmlns:a16="http://schemas.microsoft.com/office/drawing/2014/main" id="{AA3223A2-DDFA-9C33-BC56-19FB83DE24D5}"/>
              </a:ext>
            </a:extLst>
          </p:cNvPr>
          <p:cNvGraphicFramePr>
            <a:graphicFrameLocks noChangeAspect="1"/>
          </p:cNvGraphicFramePr>
          <p:nvPr>
            <p:extLst>
              <p:ext uri="{D42A27DB-BD31-4B8C-83A1-F6EECF244321}">
                <p14:modId xmlns:p14="http://schemas.microsoft.com/office/powerpoint/2010/main" val="2141952022"/>
              </p:ext>
            </p:extLst>
          </p:nvPr>
        </p:nvGraphicFramePr>
        <p:xfrm>
          <a:off x="0" y="0"/>
          <a:ext cx="12192000" cy="6858000"/>
        </p:xfrm>
        <a:graphic>
          <a:graphicData uri="http://schemas.openxmlformats.org/presentationml/2006/ole">
            <mc:AlternateContent xmlns:mc="http://schemas.openxmlformats.org/markup-compatibility/2006">
              <mc:Choice xmlns:v="urn:schemas-microsoft-com:vml" Requires="v">
                <p:oleObj name="Acrobat Document" r:id="rId3" imgW="11658312" imgH="7543672" progId="AcroExch.Document.7">
                  <p:embed/>
                </p:oleObj>
              </mc:Choice>
              <mc:Fallback>
                <p:oleObj name="Acrobat Document" r:id="rId3" imgW="11658312" imgH="7543672" progId="AcroExch.Document.7">
                  <p:embed/>
                  <p:pic>
                    <p:nvPicPr>
                      <p:cNvPr id="312" name="Object 311">
                        <a:extLst>
                          <a:ext uri="{FF2B5EF4-FFF2-40B4-BE49-F238E27FC236}">
                            <a16:creationId xmlns:a16="http://schemas.microsoft.com/office/drawing/2014/main" id="{AA3223A2-DDFA-9C33-BC56-19FB83DE24D5}"/>
                          </a:ext>
                        </a:extLst>
                      </p:cNvPr>
                      <p:cNvPicPr/>
                      <p:nvPr/>
                    </p:nvPicPr>
                    <p:blipFill>
                      <a:blip r:embed="rId4"/>
                      <a:stretch>
                        <a:fillRect/>
                      </a:stretch>
                    </p:blipFill>
                    <p:spPr>
                      <a:xfrm>
                        <a:off x="0" y="0"/>
                        <a:ext cx="12192000" cy="6858000"/>
                      </a:xfrm>
                      <a:prstGeom prst="rect">
                        <a:avLst/>
                      </a:prstGeom>
                    </p:spPr>
                  </p:pic>
                </p:oleObj>
              </mc:Fallback>
            </mc:AlternateContent>
          </a:graphicData>
        </a:graphic>
      </p:graphicFrame>
    </p:spTree>
    <p:extLst>
      <p:ext uri="{BB962C8B-B14F-4D97-AF65-F5344CB8AC3E}">
        <p14:creationId xmlns:p14="http://schemas.microsoft.com/office/powerpoint/2010/main" val="3545079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2" name="Title 1">
            <a:extLst>
              <a:ext uri="{FF2B5EF4-FFF2-40B4-BE49-F238E27FC236}">
                <a16:creationId xmlns:a16="http://schemas.microsoft.com/office/drawing/2014/main" id="{E7B507A9-E7C5-D1E3-0ED4-2FEEBBD4D858}"/>
              </a:ext>
            </a:extLst>
          </p:cNvPr>
          <p:cNvSpPr txBox="1">
            <a:spLocks/>
          </p:cNvSpPr>
          <p:nvPr/>
        </p:nvSpPr>
        <p:spPr>
          <a:xfrm>
            <a:off x="-58994" y="-2254"/>
            <a:ext cx="12250993" cy="533820"/>
          </a:xfrm>
          <a:prstGeom prst="rect">
            <a:avLst/>
          </a:prstGeom>
          <a:solidFill>
            <a:schemeClr val="accent1">
              <a:lumMod val="60000"/>
              <a:lumOff val="40000"/>
            </a:schemeClr>
          </a:solidFill>
        </p:spPr>
        <p:txBody>
          <a:bodyPr lIns="91440" tIns="45720" rIns="91440" bIns="45720" anchor="t">
            <a:normAutofit fontScale="75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a:rPr>
              <a:t>Procurement Process Overview</a:t>
            </a:r>
            <a:endParaRPr lang="en-US" dirty="0">
              <a:solidFill>
                <a:srgbClr val="0070C0"/>
              </a:solidFill>
              <a:latin typeface="Abadi" panose="020B0604020104020204" pitchFamily="34" charset="0"/>
            </a:endParaRPr>
          </a:p>
        </p:txBody>
      </p:sp>
      <p:sp>
        <p:nvSpPr>
          <p:cNvPr id="4" name="Freeform: Shape 3">
            <a:extLst>
              <a:ext uri="{FF2B5EF4-FFF2-40B4-BE49-F238E27FC236}">
                <a16:creationId xmlns:a16="http://schemas.microsoft.com/office/drawing/2014/main" id="{B26811FE-FE03-D499-7CDC-10667419E307}"/>
              </a:ext>
            </a:extLst>
          </p:cNvPr>
          <p:cNvSpPr/>
          <p:nvPr/>
        </p:nvSpPr>
        <p:spPr>
          <a:xfrm>
            <a:off x="1378255" y="564428"/>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Develops Scope of Work</a:t>
            </a:r>
            <a:endParaRPr lang="en-US" sz="2400" kern="1200" dirty="0"/>
          </a:p>
        </p:txBody>
      </p:sp>
      <p:sp>
        <p:nvSpPr>
          <p:cNvPr id="5" name="Freeform: Shape 4">
            <a:extLst>
              <a:ext uri="{FF2B5EF4-FFF2-40B4-BE49-F238E27FC236}">
                <a16:creationId xmlns:a16="http://schemas.microsoft.com/office/drawing/2014/main" id="{3758CCEB-5043-4582-2BD5-C9087533FFC7}"/>
              </a:ext>
            </a:extLst>
          </p:cNvPr>
          <p:cNvSpPr/>
          <p:nvPr/>
        </p:nvSpPr>
        <p:spPr>
          <a:xfrm>
            <a:off x="3773489" y="951892"/>
            <a:ext cx="466718" cy="545972"/>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0" y="109194"/>
                </a:moveTo>
                <a:lnTo>
                  <a:pt x="233359" y="109194"/>
                </a:lnTo>
                <a:lnTo>
                  <a:pt x="233359" y="0"/>
                </a:lnTo>
                <a:lnTo>
                  <a:pt x="466718" y="272986"/>
                </a:lnTo>
                <a:lnTo>
                  <a:pt x="233359" y="545972"/>
                </a:lnTo>
                <a:lnTo>
                  <a:pt x="233359" y="436778"/>
                </a:lnTo>
                <a:lnTo>
                  <a:pt x="0" y="436778"/>
                </a:lnTo>
                <a:lnTo>
                  <a:pt x="0" y="109194"/>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0" tIns="109194" rIns="140015"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6" name="Freeform: Shape 5">
            <a:extLst>
              <a:ext uri="{FF2B5EF4-FFF2-40B4-BE49-F238E27FC236}">
                <a16:creationId xmlns:a16="http://schemas.microsoft.com/office/drawing/2014/main" id="{FF4A6564-6E70-78A9-6581-EE7DD3DF94D0}"/>
              </a:ext>
            </a:extLst>
          </p:cNvPr>
          <p:cNvSpPr/>
          <p:nvPr/>
        </p:nvSpPr>
        <p:spPr>
          <a:xfrm>
            <a:off x="4460358" y="564428"/>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Receives Scope Input from Consultant</a:t>
            </a:r>
            <a:endParaRPr lang="en-US" sz="2400" kern="1200" dirty="0"/>
          </a:p>
        </p:txBody>
      </p:sp>
      <p:sp>
        <p:nvSpPr>
          <p:cNvPr id="7" name="Freeform: Shape 6">
            <a:extLst>
              <a:ext uri="{FF2B5EF4-FFF2-40B4-BE49-F238E27FC236}">
                <a16:creationId xmlns:a16="http://schemas.microsoft.com/office/drawing/2014/main" id="{74ADEEF4-282D-62A3-1579-6F8924A680CC}"/>
              </a:ext>
            </a:extLst>
          </p:cNvPr>
          <p:cNvSpPr/>
          <p:nvPr/>
        </p:nvSpPr>
        <p:spPr>
          <a:xfrm>
            <a:off x="6855592" y="951892"/>
            <a:ext cx="466718" cy="545972"/>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0" y="109194"/>
                </a:moveTo>
                <a:lnTo>
                  <a:pt x="233359" y="109194"/>
                </a:lnTo>
                <a:lnTo>
                  <a:pt x="233359" y="0"/>
                </a:lnTo>
                <a:lnTo>
                  <a:pt x="466718" y="272986"/>
                </a:lnTo>
                <a:lnTo>
                  <a:pt x="233359" y="545972"/>
                </a:lnTo>
                <a:lnTo>
                  <a:pt x="233359" y="436778"/>
                </a:lnTo>
                <a:lnTo>
                  <a:pt x="0" y="436778"/>
                </a:lnTo>
                <a:lnTo>
                  <a:pt x="0" y="109194"/>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0" tIns="109194" rIns="140015"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8" name="Freeform: Shape 7">
            <a:extLst>
              <a:ext uri="{FF2B5EF4-FFF2-40B4-BE49-F238E27FC236}">
                <a16:creationId xmlns:a16="http://schemas.microsoft.com/office/drawing/2014/main" id="{F0E88963-66C0-0187-C974-556E08567883}"/>
              </a:ext>
            </a:extLst>
          </p:cNvPr>
          <p:cNvSpPr/>
          <p:nvPr/>
        </p:nvSpPr>
        <p:spPr>
          <a:xfrm>
            <a:off x="7542460" y="564428"/>
            <a:ext cx="2681539" cy="1320901"/>
          </a:xfrm>
          <a:custGeom>
            <a:avLst/>
            <a:gdLst>
              <a:gd name="connsiteX0" fmla="*/ 0 w 2681539"/>
              <a:gd name="connsiteY0" fmla="*/ 132090 h 1320901"/>
              <a:gd name="connsiteX1" fmla="*/ 132090 w 2681539"/>
              <a:gd name="connsiteY1" fmla="*/ 0 h 1320901"/>
              <a:gd name="connsiteX2" fmla="*/ 2549449 w 2681539"/>
              <a:gd name="connsiteY2" fmla="*/ 0 h 1320901"/>
              <a:gd name="connsiteX3" fmla="*/ 2681539 w 2681539"/>
              <a:gd name="connsiteY3" fmla="*/ 132090 h 1320901"/>
              <a:gd name="connsiteX4" fmla="*/ 2681539 w 2681539"/>
              <a:gd name="connsiteY4" fmla="*/ 1188811 h 1320901"/>
              <a:gd name="connsiteX5" fmla="*/ 2549449 w 2681539"/>
              <a:gd name="connsiteY5" fmla="*/ 1320901 h 1320901"/>
              <a:gd name="connsiteX6" fmla="*/ 132090 w 2681539"/>
              <a:gd name="connsiteY6" fmla="*/ 1320901 h 1320901"/>
              <a:gd name="connsiteX7" fmla="*/ 0 w 2681539"/>
              <a:gd name="connsiteY7" fmla="*/ 1188811 h 1320901"/>
              <a:gd name="connsiteX8" fmla="*/ 0 w 2681539"/>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539" h="1320901">
                <a:moveTo>
                  <a:pt x="0" y="132090"/>
                </a:moveTo>
                <a:cubicBezTo>
                  <a:pt x="0" y="59139"/>
                  <a:pt x="59139" y="0"/>
                  <a:pt x="132090" y="0"/>
                </a:cubicBezTo>
                <a:lnTo>
                  <a:pt x="2549449" y="0"/>
                </a:lnTo>
                <a:cubicBezTo>
                  <a:pt x="2622400" y="0"/>
                  <a:pt x="2681539" y="59139"/>
                  <a:pt x="2681539" y="132090"/>
                </a:cubicBezTo>
                <a:lnTo>
                  <a:pt x="2681539" y="1188811"/>
                </a:lnTo>
                <a:cubicBezTo>
                  <a:pt x="2681539" y="1261762"/>
                  <a:pt x="2622400" y="1320901"/>
                  <a:pt x="2549449"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Holds Scoping Meeting with SMEs &amp; Consultant</a:t>
            </a:r>
            <a:endParaRPr lang="en-US" sz="2400" kern="1200" dirty="0"/>
          </a:p>
        </p:txBody>
      </p:sp>
      <p:sp>
        <p:nvSpPr>
          <p:cNvPr id="9" name="Freeform: Shape 8">
            <a:extLst>
              <a:ext uri="{FF2B5EF4-FFF2-40B4-BE49-F238E27FC236}">
                <a16:creationId xmlns:a16="http://schemas.microsoft.com/office/drawing/2014/main" id="{4925EBE9-783D-6A6B-4A26-BB097A8DAB8E}"/>
              </a:ext>
            </a:extLst>
          </p:cNvPr>
          <p:cNvSpPr/>
          <p:nvPr/>
        </p:nvSpPr>
        <p:spPr>
          <a:xfrm rot="21226674">
            <a:off x="8728813" y="2077678"/>
            <a:ext cx="545972" cy="469484"/>
          </a:xfrm>
          <a:custGeom>
            <a:avLst/>
            <a:gdLst>
              <a:gd name="connsiteX0" fmla="*/ 0 w 469484"/>
              <a:gd name="connsiteY0" fmla="*/ 109194 h 545972"/>
              <a:gd name="connsiteX1" fmla="*/ 234742 w 469484"/>
              <a:gd name="connsiteY1" fmla="*/ 109194 h 545972"/>
              <a:gd name="connsiteX2" fmla="*/ 234742 w 469484"/>
              <a:gd name="connsiteY2" fmla="*/ 0 h 545972"/>
              <a:gd name="connsiteX3" fmla="*/ 469484 w 469484"/>
              <a:gd name="connsiteY3" fmla="*/ 272986 h 545972"/>
              <a:gd name="connsiteX4" fmla="*/ 234742 w 469484"/>
              <a:gd name="connsiteY4" fmla="*/ 545972 h 545972"/>
              <a:gd name="connsiteX5" fmla="*/ 234742 w 469484"/>
              <a:gd name="connsiteY5" fmla="*/ 436778 h 545972"/>
              <a:gd name="connsiteX6" fmla="*/ 0 w 469484"/>
              <a:gd name="connsiteY6" fmla="*/ 436778 h 545972"/>
              <a:gd name="connsiteX7" fmla="*/ 0 w 469484"/>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484" h="545972">
                <a:moveTo>
                  <a:pt x="375588" y="1"/>
                </a:moveTo>
                <a:lnTo>
                  <a:pt x="375588" y="272986"/>
                </a:lnTo>
                <a:lnTo>
                  <a:pt x="469484" y="272986"/>
                </a:lnTo>
                <a:lnTo>
                  <a:pt x="234742" y="545971"/>
                </a:lnTo>
                <a:lnTo>
                  <a:pt x="0" y="272986"/>
                </a:lnTo>
                <a:lnTo>
                  <a:pt x="93896" y="272986"/>
                </a:lnTo>
                <a:lnTo>
                  <a:pt x="93896" y="1"/>
                </a:lnTo>
                <a:lnTo>
                  <a:pt x="375588" y="1"/>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109193" tIns="0" rIns="109194" bIns="14084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10" name="Freeform: Shape 9">
            <a:extLst>
              <a:ext uri="{FF2B5EF4-FFF2-40B4-BE49-F238E27FC236}">
                <a16:creationId xmlns:a16="http://schemas.microsoft.com/office/drawing/2014/main" id="{923AF9DD-5BA8-4532-DAB1-97146C777D5D}"/>
              </a:ext>
            </a:extLst>
          </p:cNvPr>
          <p:cNvSpPr/>
          <p:nvPr/>
        </p:nvSpPr>
        <p:spPr>
          <a:xfrm>
            <a:off x="8022498" y="2765930"/>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prepares GDOT's man hours</a:t>
            </a:r>
          </a:p>
        </p:txBody>
      </p:sp>
      <p:sp>
        <p:nvSpPr>
          <p:cNvPr id="11" name="Freeform: Shape 10">
            <a:extLst>
              <a:ext uri="{FF2B5EF4-FFF2-40B4-BE49-F238E27FC236}">
                <a16:creationId xmlns:a16="http://schemas.microsoft.com/office/drawing/2014/main" id="{0752566B-9A10-FA42-51F1-4A430C3E5285}"/>
              </a:ext>
            </a:extLst>
          </p:cNvPr>
          <p:cNvSpPr/>
          <p:nvPr/>
        </p:nvSpPr>
        <p:spPr>
          <a:xfrm>
            <a:off x="7362047" y="3153394"/>
            <a:ext cx="466718" cy="545972"/>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466718" y="436778"/>
                </a:moveTo>
                <a:lnTo>
                  <a:pt x="233359" y="436778"/>
                </a:lnTo>
                <a:lnTo>
                  <a:pt x="233359" y="545972"/>
                </a:lnTo>
                <a:lnTo>
                  <a:pt x="0" y="272986"/>
                </a:lnTo>
                <a:lnTo>
                  <a:pt x="233359" y="0"/>
                </a:lnTo>
                <a:lnTo>
                  <a:pt x="233359" y="109194"/>
                </a:lnTo>
                <a:lnTo>
                  <a:pt x="466718" y="109194"/>
                </a:lnTo>
                <a:lnTo>
                  <a:pt x="466718" y="436778"/>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140015" tIns="109194" rIns="0"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12" name="Freeform: Shape 11">
            <a:extLst>
              <a:ext uri="{FF2B5EF4-FFF2-40B4-BE49-F238E27FC236}">
                <a16:creationId xmlns:a16="http://schemas.microsoft.com/office/drawing/2014/main" id="{002632E7-83CE-A215-5498-5918357648F9}"/>
              </a:ext>
            </a:extLst>
          </p:cNvPr>
          <p:cNvSpPr/>
          <p:nvPr/>
        </p:nvSpPr>
        <p:spPr>
          <a:xfrm>
            <a:off x="4940395" y="2765930"/>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assembles Procurement Package</a:t>
            </a:r>
            <a:endParaRPr lang="en-US" sz="2400" kern="1200" dirty="0"/>
          </a:p>
        </p:txBody>
      </p:sp>
      <p:sp>
        <p:nvSpPr>
          <p:cNvPr id="13" name="Freeform: Shape 12">
            <a:extLst>
              <a:ext uri="{FF2B5EF4-FFF2-40B4-BE49-F238E27FC236}">
                <a16:creationId xmlns:a16="http://schemas.microsoft.com/office/drawing/2014/main" id="{2E3DBB7E-7A83-B3A1-7FD9-5E5E0B17E4E8}"/>
              </a:ext>
            </a:extLst>
          </p:cNvPr>
          <p:cNvSpPr/>
          <p:nvPr/>
        </p:nvSpPr>
        <p:spPr>
          <a:xfrm>
            <a:off x="4279945" y="3153393"/>
            <a:ext cx="466719" cy="545973"/>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466718" y="436778"/>
                </a:moveTo>
                <a:lnTo>
                  <a:pt x="233359" y="436778"/>
                </a:lnTo>
                <a:lnTo>
                  <a:pt x="233359" y="545972"/>
                </a:lnTo>
                <a:lnTo>
                  <a:pt x="0" y="272986"/>
                </a:lnTo>
                <a:lnTo>
                  <a:pt x="233359" y="0"/>
                </a:lnTo>
                <a:lnTo>
                  <a:pt x="233359" y="109194"/>
                </a:lnTo>
                <a:lnTo>
                  <a:pt x="466718" y="109194"/>
                </a:lnTo>
                <a:lnTo>
                  <a:pt x="466718" y="436778"/>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140015" tIns="109195" rIns="1"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14" name="Freeform: Shape 13">
            <a:extLst>
              <a:ext uri="{FF2B5EF4-FFF2-40B4-BE49-F238E27FC236}">
                <a16:creationId xmlns:a16="http://schemas.microsoft.com/office/drawing/2014/main" id="{CE618EF1-ECE7-4A2E-1015-14705A1A4401}"/>
              </a:ext>
            </a:extLst>
          </p:cNvPr>
          <p:cNvSpPr/>
          <p:nvPr/>
        </p:nvSpPr>
        <p:spPr>
          <a:xfrm>
            <a:off x="1858293" y="2765930"/>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PM submits package to RTS</a:t>
            </a:r>
          </a:p>
        </p:txBody>
      </p:sp>
      <p:sp>
        <p:nvSpPr>
          <p:cNvPr id="15" name="Freeform: Shape 14">
            <a:extLst>
              <a:ext uri="{FF2B5EF4-FFF2-40B4-BE49-F238E27FC236}">
                <a16:creationId xmlns:a16="http://schemas.microsoft.com/office/drawing/2014/main" id="{9F061474-59F2-F584-6B2D-3A07E5194ECA}"/>
              </a:ext>
            </a:extLst>
          </p:cNvPr>
          <p:cNvSpPr/>
          <p:nvPr/>
        </p:nvSpPr>
        <p:spPr>
          <a:xfrm rot="21135976">
            <a:off x="2833751" y="4278421"/>
            <a:ext cx="545972" cy="471002"/>
          </a:xfrm>
          <a:custGeom>
            <a:avLst/>
            <a:gdLst>
              <a:gd name="connsiteX0" fmla="*/ 0 w 471002"/>
              <a:gd name="connsiteY0" fmla="*/ 109194 h 545972"/>
              <a:gd name="connsiteX1" fmla="*/ 235501 w 471002"/>
              <a:gd name="connsiteY1" fmla="*/ 109194 h 545972"/>
              <a:gd name="connsiteX2" fmla="*/ 235501 w 471002"/>
              <a:gd name="connsiteY2" fmla="*/ 0 h 545972"/>
              <a:gd name="connsiteX3" fmla="*/ 471002 w 471002"/>
              <a:gd name="connsiteY3" fmla="*/ 272986 h 545972"/>
              <a:gd name="connsiteX4" fmla="*/ 235501 w 471002"/>
              <a:gd name="connsiteY4" fmla="*/ 545972 h 545972"/>
              <a:gd name="connsiteX5" fmla="*/ 235501 w 471002"/>
              <a:gd name="connsiteY5" fmla="*/ 436778 h 545972"/>
              <a:gd name="connsiteX6" fmla="*/ 0 w 471002"/>
              <a:gd name="connsiteY6" fmla="*/ 436778 h 545972"/>
              <a:gd name="connsiteX7" fmla="*/ 0 w 471002"/>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1002" h="545972">
                <a:moveTo>
                  <a:pt x="376802" y="1"/>
                </a:moveTo>
                <a:lnTo>
                  <a:pt x="376802" y="272986"/>
                </a:lnTo>
                <a:lnTo>
                  <a:pt x="471002" y="272986"/>
                </a:lnTo>
                <a:lnTo>
                  <a:pt x="235501" y="545971"/>
                </a:lnTo>
                <a:lnTo>
                  <a:pt x="0" y="272986"/>
                </a:lnTo>
                <a:lnTo>
                  <a:pt x="94200" y="272986"/>
                </a:lnTo>
                <a:lnTo>
                  <a:pt x="94200" y="1"/>
                </a:lnTo>
                <a:lnTo>
                  <a:pt x="376802" y="1"/>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109193" tIns="0" rIns="109194" bIns="141300"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16" name="Freeform: Shape 15">
            <a:extLst>
              <a:ext uri="{FF2B5EF4-FFF2-40B4-BE49-F238E27FC236}">
                <a16:creationId xmlns:a16="http://schemas.microsoft.com/office/drawing/2014/main" id="{AA7941D9-EBAB-4AF8-CDBB-F971C2E4F14F}"/>
              </a:ext>
            </a:extLst>
          </p:cNvPr>
          <p:cNvSpPr/>
          <p:nvPr/>
        </p:nvSpPr>
        <p:spPr>
          <a:xfrm>
            <a:off x="1858293" y="4967432"/>
            <a:ext cx="2799451" cy="1320901"/>
          </a:xfrm>
          <a:custGeom>
            <a:avLst/>
            <a:gdLst>
              <a:gd name="connsiteX0" fmla="*/ 0 w 2799451"/>
              <a:gd name="connsiteY0" fmla="*/ 132090 h 1320901"/>
              <a:gd name="connsiteX1" fmla="*/ 132090 w 2799451"/>
              <a:gd name="connsiteY1" fmla="*/ 0 h 1320901"/>
              <a:gd name="connsiteX2" fmla="*/ 2667361 w 2799451"/>
              <a:gd name="connsiteY2" fmla="*/ 0 h 1320901"/>
              <a:gd name="connsiteX3" fmla="*/ 2799451 w 2799451"/>
              <a:gd name="connsiteY3" fmla="*/ 132090 h 1320901"/>
              <a:gd name="connsiteX4" fmla="*/ 2799451 w 2799451"/>
              <a:gd name="connsiteY4" fmla="*/ 1188811 h 1320901"/>
              <a:gd name="connsiteX5" fmla="*/ 2667361 w 2799451"/>
              <a:gd name="connsiteY5" fmla="*/ 1320901 h 1320901"/>
              <a:gd name="connsiteX6" fmla="*/ 132090 w 2799451"/>
              <a:gd name="connsiteY6" fmla="*/ 1320901 h 1320901"/>
              <a:gd name="connsiteX7" fmla="*/ 0 w 2799451"/>
              <a:gd name="connsiteY7" fmla="*/ 1188811 h 1320901"/>
              <a:gd name="connsiteX8" fmla="*/ 0 w 279945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9451" h="1320901">
                <a:moveTo>
                  <a:pt x="0" y="132090"/>
                </a:moveTo>
                <a:cubicBezTo>
                  <a:pt x="0" y="59139"/>
                  <a:pt x="59139" y="0"/>
                  <a:pt x="132090" y="0"/>
                </a:cubicBezTo>
                <a:lnTo>
                  <a:pt x="2667361" y="0"/>
                </a:lnTo>
                <a:cubicBezTo>
                  <a:pt x="2740312" y="0"/>
                  <a:pt x="2799451" y="59139"/>
                  <a:pt x="2799451" y="132090"/>
                </a:cubicBezTo>
                <a:lnTo>
                  <a:pt x="2799451" y="1188811"/>
                </a:lnTo>
                <a:cubicBezTo>
                  <a:pt x="2799451" y="1261762"/>
                  <a:pt x="2740312" y="1320901"/>
                  <a:pt x="266736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GDOT Negotiator coordinates/negotiates with Consultant </a:t>
            </a:r>
          </a:p>
        </p:txBody>
      </p:sp>
      <p:sp>
        <p:nvSpPr>
          <p:cNvPr id="17" name="Freeform: Shape 16">
            <a:extLst>
              <a:ext uri="{FF2B5EF4-FFF2-40B4-BE49-F238E27FC236}">
                <a16:creationId xmlns:a16="http://schemas.microsoft.com/office/drawing/2014/main" id="{52767261-27F5-5E12-BC69-364133FA98B3}"/>
              </a:ext>
            </a:extLst>
          </p:cNvPr>
          <p:cNvSpPr/>
          <p:nvPr/>
        </p:nvSpPr>
        <p:spPr>
          <a:xfrm>
            <a:off x="4851477" y="5354896"/>
            <a:ext cx="466718" cy="545972"/>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0" y="109194"/>
                </a:moveTo>
                <a:lnTo>
                  <a:pt x="233359" y="109194"/>
                </a:lnTo>
                <a:lnTo>
                  <a:pt x="233359" y="0"/>
                </a:lnTo>
                <a:lnTo>
                  <a:pt x="466718" y="272986"/>
                </a:lnTo>
                <a:lnTo>
                  <a:pt x="233359" y="545972"/>
                </a:lnTo>
                <a:lnTo>
                  <a:pt x="233359" y="436778"/>
                </a:lnTo>
                <a:lnTo>
                  <a:pt x="0" y="436778"/>
                </a:lnTo>
                <a:lnTo>
                  <a:pt x="0" y="109194"/>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0" tIns="109194" rIns="140015"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18" name="Freeform: Shape 17">
            <a:extLst>
              <a:ext uri="{FF2B5EF4-FFF2-40B4-BE49-F238E27FC236}">
                <a16:creationId xmlns:a16="http://schemas.microsoft.com/office/drawing/2014/main" id="{DB53E211-C257-DB66-88C9-33D364298872}"/>
              </a:ext>
            </a:extLst>
          </p:cNvPr>
          <p:cNvSpPr/>
          <p:nvPr/>
        </p:nvSpPr>
        <p:spPr>
          <a:xfrm>
            <a:off x="5538345" y="4967432"/>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Contract is executed in CATS</a:t>
            </a:r>
          </a:p>
        </p:txBody>
      </p:sp>
      <p:sp>
        <p:nvSpPr>
          <p:cNvPr id="19" name="Freeform: Shape 18">
            <a:extLst>
              <a:ext uri="{FF2B5EF4-FFF2-40B4-BE49-F238E27FC236}">
                <a16:creationId xmlns:a16="http://schemas.microsoft.com/office/drawing/2014/main" id="{7018162F-FABB-A0F4-0466-A1F6318978C6}"/>
              </a:ext>
            </a:extLst>
          </p:cNvPr>
          <p:cNvSpPr/>
          <p:nvPr/>
        </p:nvSpPr>
        <p:spPr>
          <a:xfrm>
            <a:off x="7933579" y="5354896"/>
            <a:ext cx="466718" cy="545972"/>
          </a:xfrm>
          <a:custGeom>
            <a:avLst/>
            <a:gdLst>
              <a:gd name="connsiteX0" fmla="*/ 0 w 466718"/>
              <a:gd name="connsiteY0" fmla="*/ 109194 h 545972"/>
              <a:gd name="connsiteX1" fmla="*/ 233359 w 466718"/>
              <a:gd name="connsiteY1" fmla="*/ 109194 h 545972"/>
              <a:gd name="connsiteX2" fmla="*/ 233359 w 466718"/>
              <a:gd name="connsiteY2" fmla="*/ 0 h 545972"/>
              <a:gd name="connsiteX3" fmla="*/ 466718 w 466718"/>
              <a:gd name="connsiteY3" fmla="*/ 272986 h 545972"/>
              <a:gd name="connsiteX4" fmla="*/ 233359 w 466718"/>
              <a:gd name="connsiteY4" fmla="*/ 545972 h 545972"/>
              <a:gd name="connsiteX5" fmla="*/ 233359 w 466718"/>
              <a:gd name="connsiteY5" fmla="*/ 436778 h 545972"/>
              <a:gd name="connsiteX6" fmla="*/ 0 w 466718"/>
              <a:gd name="connsiteY6" fmla="*/ 436778 h 545972"/>
              <a:gd name="connsiteX7" fmla="*/ 0 w 466718"/>
              <a:gd name="connsiteY7" fmla="*/ 109194 h 54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18" h="545972">
                <a:moveTo>
                  <a:pt x="0" y="109194"/>
                </a:moveTo>
                <a:lnTo>
                  <a:pt x="233359" y="109194"/>
                </a:lnTo>
                <a:lnTo>
                  <a:pt x="233359" y="0"/>
                </a:lnTo>
                <a:lnTo>
                  <a:pt x="466718" y="272986"/>
                </a:lnTo>
                <a:lnTo>
                  <a:pt x="233359" y="545972"/>
                </a:lnTo>
                <a:lnTo>
                  <a:pt x="233359" y="436778"/>
                </a:lnTo>
                <a:lnTo>
                  <a:pt x="0" y="436778"/>
                </a:lnTo>
                <a:lnTo>
                  <a:pt x="0" y="109194"/>
                </a:lnTo>
                <a:close/>
              </a:path>
            </a:pathLst>
          </a:custGeom>
        </p:spPr>
        <p:style>
          <a:lnRef idx="0">
            <a:schemeClr val="dk2">
              <a:tint val="60000"/>
              <a:hueOff val="0"/>
              <a:satOff val="0"/>
              <a:lumOff val="0"/>
              <a:alphaOff val="0"/>
            </a:schemeClr>
          </a:lnRef>
          <a:fillRef idx="1">
            <a:schemeClr val="dk2">
              <a:tint val="60000"/>
              <a:hueOff val="0"/>
              <a:satOff val="0"/>
              <a:lumOff val="0"/>
              <a:alphaOff val="0"/>
            </a:schemeClr>
          </a:fillRef>
          <a:effectRef idx="0">
            <a:schemeClr val="dk2">
              <a:tint val="60000"/>
              <a:hueOff val="0"/>
              <a:satOff val="0"/>
              <a:lumOff val="0"/>
              <a:alphaOff val="0"/>
            </a:schemeClr>
          </a:effectRef>
          <a:fontRef idx="minor">
            <a:schemeClr val="dk2">
              <a:hueOff val="0"/>
              <a:satOff val="0"/>
              <a:lumOff val="0"/>
              <a:alphaOff val="0"/>
            </a:schemeClr>
          </a:fontRef>
        </p:style>
        <p:txBody>
          <a:bodyPr spcFirstLastPara="0" vert="horz" wrap="square" lIns="0" tIns="109194" rIns="140015" bIns="109194" numCol="1" spcCol="1270" anchor="ctr" anchorCtr="0">
            <a:noAutofit/>
          </a:bodyPr>
          <a:lstStyle/>
          <a:p>
            <a:pPr marL="0" lvl="0" indent="0" algn="ctr" defTabSz="1066800">
              <a:lnSpc>
                <a:spcPct val="90000"/>
              </a:lnSpc>
              <a:spcBef>
                <a:spcPct val="0"/>
              </a:spcBef>
              <a:spcAft>
                <a:spcPct val="35000"/>
              </a:spcAft>
              <a:buNone/>
            </a:pPr>
            <a:endParaRPr lang="en-US" sz="2400" kern="1200"/>
          </a:p>
        </p:txBody>
      </p:sp>
      <p:sp>
        <p:nvSpPr>
          <p:cNvPr id="20" name="Freeform: Shape 19">
            <a:extLst>
              <a:ext uri="{FF2B5EF4-FFF2-40B4-BE49-F238E27FC236}">
                <a16:creationId xmlns:a16="http://schemas.microsoft.com/office/drawing/2014/main" id="{26BB8E57-9DCB-4021-DEFB-AADA5F7AE1E0}"/>
              </a:ext>
            </a:extLst>
          </p:cNvPr>
          <p:cNvSpPr/>
          <p:nvPr/>
        </p:nvSpPr>
        <p:spPr>
          <a:xfrm>
            <a:off x="8620448" y="4967432"/>
            <a:ext cx="2201501" cy="1320901"/>
          </a:xfrm>
          <a:custGeom>
            <a:avLst/>
            <a:gdLst>
              <a:gd name="connsiteX0" fmla="*/ 0 w 2201501"/>
              <a:gd name="connsiteY0" fmla="*/ 132090 h 1320901"/>
              <a:gd name="connsiteX1" fmla="*/ 132090 w 2201501"/>
              <a:gd name="connsiteY1" fmla="*/ 0 h 1320901"/>
              <a:gd name="connsiteX2" fmla="*/ 2069411 w 2201501"/>
              <a:gd name="connsiteY2" fmla="*/ 0 h 1320901"/>
              <a:gd name="connsiteX3" fmla="*/ 2201501 w 2201501"/>
              <a:gd name="connsiteY3" fmla="*/ 132090 h 1320901"/>
              <a:gd name="connsiteX4" fmla="*/ 2201501 w 2201501"/>
              <a:gd name="connsiteY4" fmla="*/ 1188811 h 1320901"/>
              <a:gd name="connsiteX5" fmla="*/ 2069411 w 2201501"/>
              <a:gd name="connsiteY5" fmla="*/ 1320901 h 1320901"/>
              <a:gd name="connsiteX6" fmla="*/ 132090 w 2201501"/>
              <a:gd name="connsiteY6" fmla="*/ 1320901 h 1320901"/>
              <a:gd name="connsiteX7" fmla="*/ 0 w 2201501"/>
              <a:gd name="connsiteY7" fmla="*/ 1188811 h 1320901"/>
              <a:gd name="connsiteX8" fmla="*/ 0 w 2201501"/>
              <a:gd name="connsiteY8" fmla="*/ 132090 h 13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501" h="1320901">
                <a:moveTo>
                  <a:pt x="0" y="132090"/>
                </a:moveTo>
                <a:cubicBezTo>
                  <a:pt x="0" y="59139"/>
                  <a:pt x="59139" y="0"/>
                  <a:pt x="132090" y="0"/>
                </a:cubicBezTo>
                <a:lnTo>
                  <a:pt x="2069411" y="0"/>
                </a:lnTo>
                <a:cubicBezTo>
                  <a:pt x="2142362" y="0"/>
                  <a:pt x="2201501" y="59139"/>
                  <a:pt x="2201501" y="132090"/>
                </a:cubicBezTo>
                <a:lnTo>
                  <a:pt x="2201501" y="1188811"/>
                </a:lnTo>
                <a:cubicBezTo>
                  <a:pt x="2201501" y="1261762"/>
                  <a:pt x="2142362" y="1320901"/>
                  <a:pt x="2069411" y="1320901"/>
                </a:cubicBezTo>
                <a:lnTo>
                  <a:pt x="132090" y="1320901"/>
                </a:lnTo>
                <a:cubicBezTo>
                  <a:pt x="59139" y="1320901"/>
                  <a:pt x="0" y="1261762"/>
                  <a:pt x="0" y="1188811"/>
                </a:cubicBezTo>
                <a:lnTo>
                  <a:pt x="0" y="13209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0128" tIns="130128" rIns="130128" bIns="130128"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Garamond" panose="02020404030301010803"/>
              </a:rPr>
              <a:t>NTP is issued to Consultant</a:t>
            </a:r>
          </a:p>
        </p:txBody>
      </p:sp>
    </p:spTree>
    <p:extLst>
      <p:ext uri="{BB962C8B-B14F-4D97-AF65-F5344CB8AC3E}">
        <p14:creationId xmlns:p14="http://schemas.microsoft.com/office/powerpoint/2010/main" val="246373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bc97008-f32b-4d57-9420-30ce3c1c2f3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15FEF9A4FF02F419016A64A7F872A40" ma:contentTypeVersion="18" ma:contentTypeDescription="Create a new document." ma:contentTypeScope="" ma:versionID="77bde71014a3565975631fc03f2c1bcd">
  <xsd:schema xmlns:xsd="http://www.w3.org/2001/XMLSchema" xmlns:xs="http://www.w3.org/2001/XMLSchema" xmlns:p="http://schemas.microsoft.com/office/2006/metadata/properties" xmlns:ns3="8bc97008-f32b-4d57-9420-30ce3c1c2f35" xmlns:ns4="4b8d0775-afb4-4fdd-bf40-a7969b2f3836" targetNamespace="http://schemas.microsoft.com/office/2006/metadata/properties" ma:root="true" ma:fieldsID="a61b516c3ad2bede2e41e36468f3794a" ns3:_="" ns4:_="">
    <xsd:import namespace="8bc97008-f32b-4d57-9420-30ce3c1c2f35"/>
    <xsd:import namespace="4b8d0775-afb4-4fdd-bf40-a7969b2f383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c97008-f32b-4d57-9420-30ce3c1c2f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8d0775-afb4-4fdd-bf40-a7969b2f383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A58E36-51A7-46A9-A028-5EB47BC2C940}">
  <ds:schemaRefs>
    <ds:schemaRef ds:uri="4b8d0775-afb4-4fdd-bf40-a7969b2f3836"/>
    <ds:schemaRef ds:uri="http://purl.org/dc/elements/1.1/"/>
    <ds:schemaRef ds:uri="http://purl.org/dc/dcmitype/"/>
    <ds:schemaRef ds:uri="http://www.w3.org/XML/1998/namespace"/>
    <ds:schemaRef ds:uri="http://schemas.microsoft.com/office/2006/metadata/properties"/>
    <ds:schemaRef ds:uri="http://schemas.microsoft.com/office/2006/documentManagement/types"/>
    <ds:schemaRef ds:uri="http://purl.org/dc/terms/"/>
    <ds:schemaRef ds:uri="8bc97008-f32b-4d57-9420-30ce3c1c2f35"/>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F797B482-7E99-4AC8-8B0A-717CFE51F9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c97008-f32b-4d57-9420-30ce3c1c2f35"/>
    <ds:schemaRef ds:uri="4b8d0775-afb4-4fdd-bf40-a7969b2f38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7255BE-BEC0-43DC-BFD7-DDDA55C41B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Organic</Template>
  <TotalTime>7520</TotalTime>
  <Words>2045</Words>
  <Application>Microsoft Office PowerPoint</Application>
  <PresentationFormat>Widescreen</PresentationFormat>
  <Paragraphs>161</Paragraphs>
  <Slides>14</Slides>
  <Notes>13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0" baseType="lpstr">
      <vt:lpstr>Abadi</vt:lpstr>
      <vt:lpstr>Arial</vt:lpstr>
      <vt:lpstr>Calibri</vt:lpstr>
      <vt:lpstr>Garamond</vt:lpstr>
      <vt:lpstr>Organic</vt:lpstr>
      <vt:lpstr>Acrobat Document</vt:lpstr>
      <vt:lpstr>GDOT Procurement  Process Overview </vt:lpstr>
      <vt:lpstr>Learning Objectives</vt:lpstr>
      <vt:lpstr>Types of Contracts</vt:lpstr>
      <vt:lpstr>Contract Types: Lump Sum</vt:lpstr>
      <vt:lpstr>Contract Types:  Cost Plus Fixed Fee (Firm Fixed Fee)</vt:lpstr>
      <vt:lpstr>Contract Types:  Cost Per Unit of Work (Menu of Services) </vt:lpstr>
      <vt:lpstr>Contract Types: Specific Rates of Compensation  (Billable Hourly Rates) </vt:lpstr>
      <vt:lpstr>PowerPoint Presentation</vt:lpstr>
      <vt:lpstr>PowerPoint Presentation</vt:lpstr>
      <vt:lpstr>Scope Process: PM Responsibilities</vt:lpstr>
      <vt:lpstr>Scope Process: Concurrence</vt:lpstr>
      <vt:lpstr>Procurement Requisition Package</vt:lpstr>
      <vt:lpstr>Procurement Requisition Package</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220</cp:revision>
  <dcterms:created xsi:type="dcterms:W3CDTF">2022-09-12T13:54:08Z</dcterms:created>
  <dcterms:modified xsi:type="dcterms:W3CDTF">2025-10-27T23:18:40Z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0x010100615FEF9A4FF02F419016A64A7F872A40</vt:lpwstr>
  </property>
</Properties>
</file>